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Lst>
  <p:notesMasterIdLst>
    <p:notesMasterId r:id="rId11"/>
  </p:notesMasterIdLst>
  <p:handoutMasterIdLst>
    <p:handoutMasterId r:id="rId12"/>
  </p:handoutMasterIdLst>
  <p:sldIdLst>
    <p:sldId id="329" r:id="rId5"/>
    <p:sldId id="469" r:id="rId6"/>
    <p:sldId id="496" r:id="rId7"/>
    <p:sldId id="470" r:id="rId8"/>
    <p:sldId id="497" r:id="rId9"/>
    <p:sldId id="498"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30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i Su" initials="ZS" lastIdx="1" clrIdx="0">
    <p:extLst>
      <p:ext uri="{19B8F6BF-5375-455C-9EA6-DF929625EA0E}">
        <p15:presenceInfo xmlns:p15="http://schemas.microsoft.com/office/powerpoint/2012/main" userId="Zhi Su" providerId="None"/>
      </p:ext>
    </p:extLst>
  </p:cmAuthor>
  <p:cmAuthor id="2" name="(Student) Sathvik.M1" initials="(S" lastIdx="9" clrIdx="1">
    <p:extLst>
      <p:ext uri="{19B8F6BF-5375-455C-9EA6-DF929625EA0E}">
        <p15:presenceInfo xmlns:p15="http://schemas.microsoft.com/office/powerpoint/2012/main" userId="S::sathvik.m1@student.fortbendisd.com::b12eddfe-80e5-4aaa-8a90-cd67a1aa7fe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46"/>
    <a:srgbClr val="1749BB"/>
    <a:srgbClr val="01639D"/>
    <a:srgbClr val="05BEFF"/>
    <a:srgbClr val="000000"/>
    <a:srgbClr val="7F1F41"/>
    <a:srgbClr val="0085C9"/>
    <a:srgbClr val="4C91C3"/>
    <a:srgbClr val="C63066"/>
    <a:srgbClr val="0AAC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89"/>
    <p:restoredTop sz="95559" autoAdjust="0"/>
  </p:normalViewPr>
  <p:slideViewPr>
    <p:cSldViewPr>
      <p:cViewPr varScale="1">
        <p:scale>
          <a:sx n="102" d="100"/>
          <a:sy n="102" d="100"/>
        </p:scale>
        <p:origin x="58" y="566"/>
      </p:cViewPr>
      <p:guideLst>
        <p:guide orient="horz" pos="2160"/>
        <p:guide pos="3840"/>
        <p:guide orient="horz" pos="23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BB469B-71CD-9C44-A3A5-711AA64AE3C4}"/>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FD03922-A549-5B49-9CF1-F729967E8BCB}"/>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4B86169-DA53-514A-B9C6-388FB7CDC0FE}" type="datetimeFigureOut">
              <a:rPr lang="en-US" smtClean="0"/>
              <a:t>6/27/2022</a:t>
            </a:fld>
            <a:endParaRPr lang="en-US" dirty="0"/>
          </a:p>
        </p:txBody>
      </p:sp>
      <p:sp>
        <p:nvSpPr>
          <p:cNvPr id="4" name="Footer Placeholder 3">
            <a:extLst>
              <a:ext uri="{FF2B5EF4-FFF2-40B4-BE49-F238E27FC236}">
                <a16:creationId xmlns:a16="http://schemas.microsoft.com/office/drawing/2014/main" id="{24189E46-0F04-0B43-9CF6-D82B745A696B}"/>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FFFA8D6-31B2-2C44-98F6-E5094F6911A4}"/>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0DE9F9B-519D-EC41-87B9-CACF110C3E04}" type="slidenum">
              <a:rPr lang="en-US" smtClean="0"/>
              <a:t>‹#›</a:t>
            </a:fld>
            <a:endParaRPr lang="en-US" dirty="0"/>
          </a:p>
        </p:txBody>
      </p:sp>
    </p:spTree>
    <p:extLst>
      <p:ext uri="{BB962C8B-B14F-4D97-AF65-F5344CB8AC3E}">
        <p14:creationId xmlns:p14="http://schemas.microsoft.com/office/powerpoint/2010/main" val="428689415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9E7FBD1-443D-4D1E-97F9-A37E38995464}" type="datetimeFigureOut">
              <a:rPr lang="en-US" smtClean="0"/>
              <a:t>6/27/2022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09A139A-D10E-4206-88F7-0237CA81A5AE}" type="slidenum">
              <a:rPr lang="en-US" smtClean="0"/>
              <a:t>‹#›</a:t>
            </a:fld>
            <a:endParaRPr lang="en-US" dirty="0"/>
          </a:p>
        </p:txBody>
      </p:sp>
    </p:spTree>
    <p:extLst>
      <p:ext uri="{BB962C8B-B14F-4D97-AF65-F5344CB8AC3E}">
        <p14:creationId xmlns:p14="http://schemas.microsoft.com/office/powerpoint/2010/main" val="347115431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034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4524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22824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17547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03726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846973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39464"/>
            <a:ext cx="10972800" cy="1470025"/>
          </a:xfr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539852"/>
            <a:ext cx="8534400" cy="1752600"/>
          </a:xfrm>
        </p:spPr>
        <p:txBody>
          <a:bodyPr>
            <a:noAutofit/>
          </a:bodyPr>
          <a:lstStyle>
            <a:lvl1pPr marL="0" indent="0" algn="ctr">
              <a:buNone/>
              <a:defRPr sz="2800">
                <a:solidFill>
                  <a:srgbClr val="FFFFFF"/>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endParaRPr lang="en-US" dirty="0"/>
          </a:p>
        </p:txBody>
      </p:sp>
      <p:pic>
        <p:nvPicPr>
          <p:cNvPr id="5" name="Picture 4" descr="Intel fab - Light4.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Tree>
    <p:extLst>
      <p:ext uri="{BB962C8B-B14F-4D97-AF65-F5344CB8AC3E}">
        <p14:creationId xmlns:p14="http://schemas.microsoft.com/office/powerpoint/2010/main" val="36098059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032671" y="340828"/>
            <a:ext cx="10972800" cy="1143000"/>
          </a:xfrm>
        </p:spPr>
        <p:txBody>
          <a:bodyPr>
            <a:normAutofit/>
          </a:bodyPr>
          <a:lstStyle>
            <a:lvl1pPr>
              <a:defRPr sz="3900"/>
            </a:lvl1pPr>
          </a:lstStyle>
          <a:p>
            <a:r>
              <a:rPr lang="en-US" dirty="0"/>
              <a:t>Click to edit Master title style</a:t>
            </a:r>
          </a:p>
        </p:txBody>
      </p:sp>
      <p:sp>
        <p:nvSpPr>
          <p:cNvPr id="6" name="Oval 5"/>
          <p:cNvSpPr/>
          <p:nvPr userDrawn="1"/>
        </p:nvSpPr>
        <p:spPr>
          <a:xfrm>
            <a:off x="657719" y="724852"/>
            <a:ext cx="374952" cy="374952"/>
          </a:xfrm>
          <a:prstGeom prst="ellipse">
            <a:avLst/>
          </a:prstGeom>
          <a:noFill/>
          <a:ln w="34925" cmpd="sng">
            <a:solidFill>
              <a:srgbClr val="4BCBFF"/>
            </a:solid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sz="1800" dirty="0"/>
          </a:p>
        </p:txBody>
      </p:sp>
      <p:cxnSp>
        <p:nvCxnSpPr>
          <p:cNvPr id="7" name="Straight Connector 6"/>
          <p:cNvCxnSpPr/>
          <p:nvPr userDrawn="1"/>
        </p:nvCxnSpPr>
        <p:spPr>
          <a:xfrm flipH="1">
            <a:off x="2" y="912328"/>
            <a:ext cx="657719" cy="2072"/>
          </a:xfrm>
          <a:prstGeom prst="line">
            <a:avLst/>
          </a:prstGeom>
          <a:ln w="34925">
            <a:solidFill>
              <a:srgbClr val="4BCB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0000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0077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Tree>
    <p:extLst>
      <p:ext uri="{BB962C8B-B14F-4D97-AF65-F5344CB8AC3E}">
        <p14:creationId xmlns:p14="http://schemas.microsoft.com/office/powerpoint/2010/main" val="2998180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Tree>
    <p:extLst>
      <p:ext uri="{BB962C8B-B14F-4D97-AF65-F5344CB8AC3E}">
        <p14:creationId xmlns:p14="http://schemas.microsoft.com/office/powerpoint/2010/main" val="1833699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Picture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131766"/>
            <a:ext cx="10972800" cy="630237"/>
          </a:xfrm>
          <a:prstGeom prst="rect">
            <a:avLst/>
          </a:prstGeom>
        </p:spPr>
        <p:txBody>
          <a:bodyPr/>
          <a:lstStyle>
            <a:lvl1pPr>
              <a:defRPr baseline="0"/>
            </a:lvl1pPr>
          </a:lstStyle>
          <a:p>
            <a:r>
              <a:rPr lang="en-US" dirty="0"/>
              <a:t>Click to edit Master title style</a:t>
            </a:r>
          </a:p>
        </p:txBody>
      </p:sp>
      <p:sp>
        <p:nvSpPr>
          <p:cNvPr id="5" name="Rectangle 12"/>
          <p:cNvSpPr>
            <a:spLocks noGrp="1" noChangeArrowheads="1"/>
          </p:cNvSpPr>
          <p:nvPr>
            <p:ph type="sldNum" sz="quarter" idx="4"/>
          </p:nvPr>
        </p:nvSpPr>
        <p:spPr bwMode="auto">
          <a:xfrm>
            <a:off x="10668000" y="6553200"/>
            <a:ext cx="1320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25">
                <a:latin typeface="Futura Medium"/>
              </a:defRPr>
            </a:lvl1pPr>
          </a:lstStyle>
          <a:p>
            <a:fld id="{6BDFBD58-3512-4F7B-8BBB-47486AE2F76E}" type="slidenum">
              <a:rPr lang="en-US" smtClean="0">
                <a:solidFill>
                  <a:prstClr val="black"/>
                </a:solidFill>
              </a:rPr>
              <a:pPr/>
              <a:t>‹#›</a:t>
            </a:fld>
            <a:endParaRPr lang="en-US" dirty="0">
              <a:solidFill>
                <a:prstClr val="black"/>
              </a:solidFill>
            </a:endParaRPr>
          </a:p>
        </p:txBody>
      </p:sp>
      <p:sp>
        <p:nvSpPr>
          <p:cNvPr id="7" name="Rectangle 11"/>
          <p:cNvSpPr>
            <a:spLocks noGrp="1" noChangeArrowheads="1"/>
          </p:cNvSpPr>
          <p:nvPr>
            <p:ph type="ftr" sz="quarter" idx="3"/>
          </p:nvPr>
        </p:nvSpPr>
        <p:spPr bwMode="auto">
          <a:xfrm>
            <a:off x="3073400" y="6553200"/>
            <a:ext cx="6045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25">
                <a:latin typeface="Futura Medium"/>
              </a:defRPr>
            </a:lvl1pPr>
          </a:lstStyle>
          <a:p>
            <a:endParaRPr lang="en-US" dirty="0">
              <a:solidFill>
                <a:prstClr val="black"/>
              </a:solidFill>
            </a:endParaRPr>
          </a:p>
        </p:txBody>
      </p:sp>
    </p:spTree>
    <p:extLst>
      <p:ext uri="{BB962C8B-B14F-4D97-AF65-F5344CB8AC3E}">
        <p14:creationId xmlns:p14="http://schemas.microsoft.com/office/powerpoint/2010/main" val="1167780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914400" y="2644777"/>
            <a:ext cx="10363200" cy="1470025"/>
          </a:xfrm>
          <a:noFill/>
          <a:effectLst/>
        </p:spPr>
        <p:txBody>
          <a:bodyPr/>
          <a:lstStyle>
            <a:lvl1pPr algn="ctr">
              <a:defRPr b="0">
                <a:solidFill>
                  <a:srgbClr val="044AD9"/>
                </a:solidFill>
                <a:effectLst/>
                <a:latin typeface="+mj-lt"/>
                <a:cs typeface="Trebuchet MS"/>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2406055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4" name="Picture 23" descr="AdobeStock_6322833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9317" y="1894434"/>
            <a:ext cx="2366880" cy="1472252"/>
          </a:xfrm>
          <a:prstGeom prst="rect">
            <a:avLst/>
          </a:prstGeom>
        </p:spPr>
      </p:pic>
      <p:sp>
        <p:nvSpPr>
          <p:cNvPr id="25" name="Title 1"/>
          <p:cNvSpPr>
            <a:spLocks noGrp="1"/>
          </p:cNvSpPr>
          <p:nvPr>
            <p:ph type="title"/>
          </p:nvPr>
        </p:nvSpPr>
        <p:spPr>
          <a:xfrm>
            <a:off x="1032671" y="336260"/>
            <a:ext cx="10972800" cy="1143000"/>
          </a:xfrm>
        </p:spPr>
        <p:txBody>
          <a:bodyPr/>
          <a:lstStyle>
            <a:lvl1pPr>
              <a:defRPr>
                <a:solidFill>
                  <a:srgbClr val="054AD9"/>
                </a:solidFill>
              </a:defRPr>
            </a:lvl1pPr>
          </a:lstStyle>
          <a:p>
            <a:r>
              <a:rPr lang="en-US" dirty="0"/>
              <a:t>Click to edit Master title style</a:t>
            </a:r>
          </a:p>
        </p:txBody>
      </p:sp>
      <p:sp>
        <p:nvSpPr>
          <p:cNvPr id="26" name="Rectangle 25"/>
          <p:cNvSpPr/>
          <p:nvPr userDrawn="1"/>
        </p:nvSpPr>
        <p:spPr>
          <a:xfrm>
            <a:off x="949317" y="3190615"/>
            <a:ext cx="2366880" cy="558588"/>
          </a:xfrm>
          <a:prstGeom prst="rect">
            <a:avLst/>
          </a:prstGeom>
          <a:solidFill>
            <a:srgbClr val="054AD9"/>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sz="1800" dirty="0">
              <a:solidFill>
                <a:srgbClr val="054AD9"/>
              </a:solidFill>
            </a:endParaRPr>
          </a:p>
        </p:txBody>
      </p:sp>
      <p:sp>
        <p:nvSpPr>
          <p:cNvPr id="27" name="Text Placeholder 2"/>
          <p:cNvSpPr>
            <a:spLocks noGrp="1"/>
          </p:cNvSpPr>
          <p:nvPr>
            <p:ph type="body" idx="1" hasCustomPrompt="1"/>
          </p:nvPr>
        </p:nvSpPr>
        <p:spPr>
          <a:xfrm>
            <a:off x="949317" y="3231997"/>
            <a:ext cx="2366880" cy="481621"/>
          </a:xfrm>
        </p:spPr>
        <p:txBody>
          <a:bodyPr anchor="b">
            <a:normAutofit/>
          </a:bodyPr>
          <a:lstStyle>
            <a:lvl1pPr marL="0" indent="0" algn="ctr">
              <a:buNone/>
              <a:defRPr sz="1900" b="1">
                <a:solidFill>
                  <a:schemeClr val="bg1"/>
                </a:solidFil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dirty="0"/>
              <a:t>Title</a:t>
            </a:r>
          </a:p>
        </p:txBody>
      </p:sp>
      <p:pic>
        <p:nvPicPr>
          <p:cNvPr id="35" name="Picture 34" descr="AdobeStock_6322833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85599" y="1894434"/>
            <a:ext cx="2366880" cy="1472252"/>
          </a:xfrm>
          <a:prstGeom prst="rect">
            <a:avLst/>
          </a:prstGeom>
        </p:spPr>
      </p:pic>
      <p:sp>
        <p:nvSpPr>
          <p:cNvPr id="36" name="Rectangle 35"/>
          <p:cNvSpPr/>
          <p:nvPr userDrawn="1"/>
        </p:nvSpPr>
        <p:spPr>
          <a:xfrm>
            <a:off x="3585599" y="3190615"/>
            <a:ext cx="2366880" cy="558588"/>
          </a:xfrm>
          <a:prstGeom prst="rect">
            <a:avLst/>
          </a:prstGeom>
          <a:solidFill>
            <a:srgbClr val="054AD9"/>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sz="1800" dirty="0">
              <a:solidFill>
                <a:srgbClr val="054AD9"/>
              </a:solidFill>
            </a:endParaRPr>
          </a:p>
        </p:txBody>
      </p:sp>
      <p:sp>
        <p:nvSpPr>
          <p:cNvPr id="37" name="Text Placeholder 2"/>
          <p:cNvSpPr>
            <a:spLocks noGrp="1"/>
          </p:cNvSpPr>
          <p:nvPr>
            <p:ph type="body" idx="11" hasCustomPrompt="1"/>
          </p:nvPr>
        </p:nvSpPr>
        <p:spPr>
          <a:xfrm>
            <a:off x="3585599" y="3231997"/>
            <a:ext cx="2366880" cy="481621"/>
          </a:xfrm>
        </p:spPr>
        <p:txBody>
          <a:bodyPr anchor="b">
            <a:normAutofit/>
          </a:bodyPr>
          <a:lstStyle>
            <a:lvl1pPr marL="0" indent="0" algn="ctr">
              <a:buNone/>
              <a:defRPr sz="1900" b="1">
                <a:solidFill>
                  <a:schemeClr val="bg1"/>
                </a:solidFil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dirty="0"/>
              <a:t>Title</a:t>
            </a:r>
          </a:p>
        </p:txBody>
      </p:sp>
      <p:pic>
        <p:nvPicPr>
          <p:cNvPr id="38" name="Picture 37" descr="AdobeStock_6322833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02637" y="1894434"/>
            <a:ext cx="2366880" cy="1472252"/>
          </a:xfrm>
          <a:prstGeom prst="rect">
            <a:avLst/>
          </a:prstGeom>
        </p:spPr>
      </p:pic>
      <p:sp>
        <p:nvSpPr>
          <p:cNvPr id="39" name="Rectangle 38"/>
          <p:cNvSpPr/>
          <p:nvPr userDrawn="1"/>
        </p:nvSpPr>
        <p:spPr>
          <a:xfrm>
            <a:off x="6202637" y="3190615"/>
            <a:ext cx="2366880" cy="558588"/>
          </a:xfrm>
          <a:prstGeom prst="rect">
            <a:avLst/>
          </a:prstGeom>
          <a:solidFill>
            <a:srgbClr val="054AD9"/>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sz="1800" dirty="0">
              <a:solidFill>
                <a:srgbClr val="054AD9"/>
              </a:solidFill>
            </a:endParaRPr>
          </a:p>
        </p:txBody>
      </p:sp>
      <p:sp>
        <p:nvSpPr>
          <p:cNvPr id="40" name="Text Placeholder 2"/>
          <p:cNvSpPr>
            <a:spLocks noGrp="1"/>
          </p:cNvSpPr>
          <p:nvPr>
            <p:ph type="body" idx="13" hasCustomPrompt="1"/>
          </p:nvPr>
        </p:nvSpPr>
        <p:spPr>
          <a:xfrm>
            <a:off x="6202637" y="3231997"/>
            <a:ext cx="2366880" cy="481621"/>
          </a:xfrm>
        </p:spPr>
        <p:txBody>
          <a:bodyPr anchor="b">
            <a:normAutofit/>
          </a:bodyPr>
          <a:lstStyle>
            <a:lvl1pPr marL="0" indent="0" algn="ctr">
              <a:buNone/>
              <a:defRPr sz="1900" b="1">
                <a:solidFill>
                  <a:schemeClr val="bg1"/>
                </a:solidFil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dirty="0"/>
              <a:t>Title</a:t>
            </a:r>
          </a:p>
        </p:txBody>
      </p:sp>
      <p:pic>
        <p:nvPicPr>
          <p:cNvPr id="41" name="Picture 40" descr="AdobeStock_6322833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06848" y="1894434"/>
            <a:ext cx="2366880" cy="1472252"/>
          </a:xfrm>
          <a:prstGeom prst="rect">
            <a:avLst/>
          </a:prstGeom>
        </p:spPr>
      </p:pic>
      <p:sp>
        <p:nvSpPr>
          <p:cNvPr id="42" name="Rectangle 41"/>
          <p:cNvSpPr/>
          <p:nvPr userDrawn="1"/>
        </p:nvSpPr>
        <p:spPr>
          <a:xfrm>
            <a:off x="8806848" y="3190615"/>
            <a:ext cx="2366880" cy="558588"/>
          </a:xfrm>
          <a:prstGeom prst="rect">
            <a:avLst/>
          </a:prstGeom>
          <a:solidFill>
            <a:srgbClr val="054AD9"/>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sz="1800" dirty="0">
              <a:solidFill>
                <a:srgbClr val="054AD9"/>
              </a:solidFill>
            </a:endParaRPr>
          </a:p>
        </p:txBody>
      </p:sp>
      <p:sp>
        <p:nvSpPr>
          <p:cNvPr id="43" name="Text Placeholder 2"/>
          <p:cNvSpPr>
            <a:spLocks noGrp="1"/>
          </p:cNvSpPr>
          <p:nvPr>
            <p:ph type="body" idx="15" hasCustomPrompt="1"/>
          </p:nvPr>
        </p:nvSpPr>
        <p:spPr>
          <a:xfrm>
            <a:off x="8834520" y="3231997"/>
            <a:ext cx="2366880" cy="481621"/>
          </a:xfrm>
        </p:spPr>
        <p:txBody>
          <a:bodyPr anchor="b">
            <a:normAutofit/>
          </a:bodyPr>
          <a:lstStyle>
            <a:lvl1pPr marL="0" indent="0" algn="ctr">
              <a:buNone/>
              <a:defRPr sz="1900" b="1">
                <a:solidFill>
                  <a:schemeClr val="bg1"/>
                </a:solidFil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dirty="0"/>
              <a:t>Title</a:t>
            </a:r>
          </a:p>
        </p:txBody>
      </p:sp>
      <p:sp>
        <p:nvSpPr>
          <p:cNvPr id="47" name="Content Placeholder 3"/>
          <p:cNvSpPr>
            <a:spLocks noGrp="1"/>
          </p:cNvSpPr>
          <p:nvPr>
            <p:ph sz="half" idx="2"/>
          </p:nvPr>
        </p:nvSpPr>
        <p:spPr>
          <a:xfrm>
            <a:off x="990600" y="3810000"/>
            <a:ext cx="2209800" cy="2362200"/>
          </a:xfrm>
        </p:spPr>
        <p:txBody>
          <a:bodyPr>
            <a:normAutofit/>
          </a:bodyPr>
          <a:lstStyle>
            <a:lvl1pPr marL="257175" indent="-257175">
              <a:buClr>
                <a:srgbClr val="4BCBFF"/>
              </a:buClr>
              <a:buFont typeface="Courier New"/>
              <a:buChar char="o"/>
              <a:defRPr sz="1600">
                <a:solidFill>
                  <a:srgbClr val="054AD9"/>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48" name="Content Placeholder 3"/>
          <p:cNvSpPr>
            <a:spLocks noGrp="1"/>
          </p:cNvSpPr>
          <p:nvPr>
            <p:ph sz="half" idx="16"/>
          </p:nvPr>
        </p:nvSpPr>
        <p:spPr>
          <a:xfrm>
            <a:off x="3657600" y="3810000"/>
            <a:ext cx="2209800" cy="2362200"/>
          </a:xfrm>
        </p:spPr>
        <p:txBody>
          <a:bodyPr>
            <a:normAutofit/>
          </a:bodyPr>
          <a:lstStyle>
            <a:lvl1pPr marL="257175" indent="-257175">
              <a:buClr>
                <a:srgbClr val="4BCBFF"/>
              </a:buClr>
              <a:buFont typeface="Courier New"/>
              <a:buChar char="o"/>
              <a:defRPr sz="1600">
                <a:solidFill>
                  <a:srgbClr val="054AD9"/>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49" name="Content Placeholder 3"/>
          <p:cNvSpPr>
            <a:spLocks noGrp="1"/>
          </p:cNvSpPr>
          <p:nvPr>
            <p:ph sz="half" idx="17"/>
          </p:nvPr>
        </p:nvSpPr>
        <p:spPr>
          <a:xfrm>
            <a:off x="6281177" y="3810000"/>
            <a:ext cx="2209800" cy="2362200"/>
          </a:xfrm>
        </p:spPr>
        <p:txBody>
          <a:bodyPr>
            <a:normAutofit/>
          </a:bodyPr>
          <a:lstStyle>
            <a:lvl1pPr marL="257175" indent="-257175">
              <a:buClr>
                <a:srgbClr val="4BCBFF"/>
              </a:buClr>
              <a:buFont typeface="Courier New"/>
              <a:buChar char="o"/>
              <a:defRPr sz="1600">
                <a:solidFill>
                  <a:srgbClr val="054AD9"/>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50" name="Content Placeholder 3"/>
          <p:cNvSpPr>
            <a:spLocks noGrp="1"/>
          </p:cNvSpPr>
          <p:nvPr>
            <p:ph sz="half" idx="18"/>
          </p:nvPr>
        </p:nvSpPr>
        <p:spPr>
          <a:xfrm>
            <a:off x="8913060" y="3810000"/>
            <a:ext cx="2209800" cy="2362200"/>
          </a:xfrm>
        </p:spPr>
        <p:txBody>
          <a:bodyPr>
            <a:normAutofit/>
          </a:bodyPr>
          <a:lstStyle>
            <a:lvl1pPr marL="257175" indent="-257175">
              <a:buClr>
                <a:srgbClr val="4BCBFF"/>
              </a:buClr>
              <a:buFont typeface="Courier New"/>
              <a:buChar char="o"/>
              <a:defRPr sz="1600">
                <a:solidFill>
                  <a:srgbClr val="054AD9"/>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22" name="Oval 21"/>
          <p:cNvSpPr/>
          <p:nvPr userDrawn="1"/>
        </p:nvSpPr>
        <p:spPr>
          <a:xfrm>
            <a:off x="657719" y="724852"/>
            <a:ext cx="374952" cy="374952"/>
          </a:xfrm>
          <a:prstGeom prst="ellipse">
            <a:avLst/>
          </a:prstGeom>
          <a:noFill/>
          <a:ln w="34925" cmpd="sng">
            <a:solidFill>
              <a:srgbClr val="4BCBFF"/>
            </a:solid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sz="1800" dirty="0"/>
          </a:p>
        </p:txBody>
      </p:sp>
      <p:cxnSp>
        <p:nvCxnSpPr>
          <p:cNvPr id="23" name="Straight Connector 22"/>
          <p:cNvCxnSpPr/>
          <p:nvPr userDrawn="1"/>
        </p:nvCxnSpPr>
        <p:spPr>
          <a:xfrm flipH="1">
            <a:off x="2" y="912328"/>
            <a:ext cx="657719" cy="2072"/>
          </a:xfrm>
          <a:prstGeom prst="line">
            <a:avLst/>
          </a:prstGeom>
          <a:ln w="34925">
            <a:solidFill>
              <a:srgbClr val="4BCB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630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2" name="Rounded Rectangle 21"/>
          <p:cNvSpPr/>
          <p:nvPr userDrawn="1"/>
        </p:nvSpPr>
        <p:spPr>
          <a:xfrm>
            <a:off x="1158117" y="2133600"/>
            <a:ext cx="2362200" cy="3886200"/>
          </a:xfrm>
          <a:prstGeom prst="roundRect">
            <a:avLst>
              <a:gd name="adj" fmla="val 7605"/>
            </a:avLst>
          </a:prstGeom>
          <a:solidFill>
            <a:srgbClr val="054AD9">
              <a:alpha val="2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3" name="Title 1"/>
          <p:cNvSpPr>
            <a:spLocks noGrp="1"/>
          </p:cNvSpPr>
          <p:nvPr>
            <p:ph type="title"/>
          </p:nvPr>
        </p:nvSpPr>
        <p:spPr>
          <a:xfrm>
            <a:off x="609600" y="274639"/>
            <a:ext cx="10972800" cy="1143000"/>
          </a:xfrm>
        </p:spPr>
        <p:txBody>
          <a:bodyPr/>
          <a:lstStyle/>
          <a:p>
            <a:r>
              <a:rPr lang="en-US" dirty="0"/>
              <a:t>Click to edit Master title style</a:t>
            </a:r>
          </a:p>
        </p:txBody>
      </p:sp>
      <p:sp>
        <p:nvSpPr>
          <p:cNvPr id="24" name="Rectangle 23"/>
          <p:cNvSpPr/>
          <p:nvPr userDrawn="1"/>
        </p:nvSpPr>
        <p:spPr>
          <a:xfrm>
            <a:off x="1155777" y="1981200"/>
            <a:ext cx="2366880" cy="558588"/>
          </a:xfrm>
          <a:prstGeom prst="rect">
            <a:avLst/>
          </a:prstGeom>
          <a:solidFill>
            <a:srgbClr val="054AD9"/>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sz="1800" dirty="0"/>
          </a:p>
        </p:txBody>
      </p:sp>
      <p:sp>
        <p:nvSpPr>
          <p:cNvPr id="25" name="Text Placeholder 2"/>
          <p:cNvSpPr>
            <a:spLocks noGrp="1"/>
          </p:cNvSpPr>
          <p:nvPr>
            <p:ph type="body" idx="1" hasCustomPrompt="1"/>
          </p:nvPr>
        </p:nvSpPr>
        <p:spPr>
          <a:xfrm>
            <a:off x="1155777" y="2022582"/>
            <a:ext cx="2366880" cy="481621"/>
          </a:xfrm>
        </p:spPr>
        <p:txBody>
          <a:bodyPr anchor="b">
            <a:normAutofit/>
          </a:bodyPr>
          <a:lstStyle>
            <a:lvl1pPr marL="0" indent="0" algn="ctr">
              <a:buNone/>
              <a:defRPr sz="1900" b="1">
                <a:solidFill>
                  <a:schemeClr val="bg1"/>
                </a:solidFil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dirty="0"/>
              <a:t>Title</a:t>
            </a:r>
          </a:p>
        </p:txBody>
      </p:sp>
      <p:sp>
        <p:nvSpPr>
          <p:cNvPr id="30" name="Content Placeholder 3"/>
          <p:cNvSpPr>
            <a:spLocks noGrp="1"/>
          </p:cNvSpPr>
          <p:nvPr>
            <p:ph sz="half" idx="2"/>
          </p:nvPr>
        </p:nvSpPr>
        <p:spPr>
          <a:xfrm>
            <a:off x="1251777" y="2600429"/>
            <a:ext cx="2209800" cy="3571773"/>
          </a:xfrm>
        </p:spPr>
        <p:txBody>
          <a:bodyPr>
            <a:normAutofit/>
          </a:bodyPr>
          <a:lstStyle>
            <a:lvl1pPr marL="257175" indent="-257175">
              <a:buClr>
                <a:srgbClr val="4BCBFF"/>
              </a:buClr>
              <a:buFont typeface="Courier New"/>
              <a:buChar char="o"/>
              <a:defRPr sz="1600"/>
            </a:lvl1pPr>
            <a:lvl2pPr>
              <a:buClr>
                <a:srgbClr val="4BCBFF"/>
              </a:buClr>
              <a:defRPr sz="1575"/>
            </a:lvl2pPr>
            <a:lvl3pPr marL="914356" indent="0">
              <a:buNone/>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Next level</a:t>
            </a:r>
          </a:p>
          <a:p>
            <a:pPr lvl="0"/>
            <a:endParaRPr lang="en-US" dirty="0"/>
          </a:p>
        </p:txBody>
      </p:sp>
      <p:sp>
        <p:nvSpPr>
          <p:cNvPr id="34" name="Rounded Rectangle 33"/>
          <p:cNvSpPr/>
          <p:nvPr userDrawn="1"/>
        </p:nvSpPr>
        <p:spPr>
          <a:xfrm>
            <a:off x="3633520" y="2133600"/>
            <a:ext cx="2362200" cy="3886200"/>
          </a:xfrm>
          <a:prstGeom prst="roundRect">
            <a:avLst>
              <a:gd name="adj" fmla="val 7605"/>
            </a:avLst>
          </a:prstGeom>
          <a:solidFill>
            <a:srgbClr val="054AD9">
              <a:alpha val="2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8" name="Rectangle 37"/>
          <p:cNvSpPr/>
          <p:nvPr userDrawn="1"/>
        </p:nvSpPr>
        <p:spPr>
          <a:xfrm>
            <a:off x="3631180" y="1981200"/>
            <a:ext cx="2366880" cy="558588"/>
          </a:xfrm>
          <a:prstGeom prst="rect">
            <a:avLst/>
          </a:prstGeom>
          <a:solidFill>
            <a:srgbClr val="054AD9"/>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sz="1800" dirty="0"/>
          </a:p>
        </p:txBody>
      </p:sp>
      <p:sp>
        <p:nvSpPr>
          <p:cNvPr id="39" name="Text Placeholder 2"/>
          <p:cNvSpPr>
            <a:spLocks noGrp="1"/>
          </p:cNvSpPr>
          <p:nvPr>
            <p:ph type="body" idx="10" hasCustomPrompt="1"/>
          </p:nvPr>
        </p:nvSpPr>
        <p:spPr>
          <a:xfrm>
            <a:off x="3631180" y="2022582"/>
            <a:ext cx="2366880" cy="481621"/>
          </a:xfrm>
        </p:spPr>
        <p:txBody>
          <a:bodyPr anchor="b">
            <a:normAutofit/>
          </a:bodyPr>
          <a:lstStyle>
            <a:lvl1pPr marL="0" indent="0" algn="ctr">
              <a:buNone/>
              <a:defRPr sz="1900" b="1">
                <a:solidFill>
                  <a:schemeClr val="bg1"/>
                </a:solidFil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dirty="0"/>
              <a:t>Title</a:t>
            </a:r>
          </a:p>
        </p:txBody>
      </p:sp>
      <p:sp>
        <p:nvSpPr>
          <p:cNvPr id="40" name="Rounded Rectangle 39"/>
          <p:cNvSpPr/>
          <p:nvPr userDrawn="1"/>
        </p:nvSpPr>
        <p:spPr>
          <a:xfrm>
            <a:off x="6169860" y="2133600"/>
            <a:ext cx="2362200" cy="3886200"/>
          </a:xfrm>
          <a:prstGeom prst="roundRect">
            <a:avLst>
              <a:gd name="adj" fmla="val 7605"/>
            </a:avLst>
          </a:prstGeom>
          <a:solidFill>
            <a:srgbClr val="054AD9">
              <a:alpha val="2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41" name="Rectangle 40"/>
          <p:cNvSpPr/>
          <p:nvPr userDrawn="1"/>
        </p:nvSpPr>
        <p:spPr>
          <a:xfrm>
            <a:off x="6167520" y="1981200"/>
            <a:ext cx="2366880" cy="558588"/>
          </a:xfrm>
          <a:prstGeom prst="rect">
            <a:avLst/>
          </a:prstGeom>
          <a:solidFill>
            <a:srgbClr val="054AD9"/>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sz="1800" dirty="0"/>
          </a:p>
        </p:txBody>
      </p:sp>
      <p:sp>
        <p:nvSpPr>
          <p:cNvPr id="42" name="Text Placeholder 2"/>
          <p:cNvSpPr>
            <a:spLocks noGrp="1"/>
          </p:cNvSpPr>
          <p:nvPr>
            <p:ph type="body" idx="12" hasCustomPrompt="1"/>
          </p:nvPr>
        </p:nvSpPr>
        <p:spPr>
          <a:xfrm>
            <a:off x="6167520" y="2022582"/>
            <a:ext cx="2366880" cy="481621"/>
          </a:xfrm>
        </p:spPr>
        <p:txBody>
          <a:bodyPr anchor="b">
            <a:normAutofit/>
          </a:bodyPr>
          <a:lstStyle>
            <a:lvl1pPr marL="0" indent="0" algn="ctr">
              <a:buNone/>
              <a:defRPr sz="1900" b="1">
                <a:solidFill>
                  <a:schemeClr val="bg1"/>
                </a:solidFil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dirty="0"/>
              <a:t>Title</a:t>
            </a:r>
          </a:p>
        </p:txBody>
      </p:sp>
      <p:sp>
        <p:nvSpPr>
          <p:cNvPr id="43" name="Rounded Rectangle 42"/>
          <p:cNvSpPr/>
          <p:nvPr userDrawn="1"/>
        </p:nvSpPr>
        <p:spPr>
          <a:xfrm>
            <a:off x="8684460" y="2133600"/>
            <a:ext cx="2362200" cy="3886200"/>
          </a:xfrm>
          <a:prstGeom prst="roundRect">
            <a:avLst>
              <a:gd name="adj" fmla="val 7605"/>
            </a:avLst>
          </a:prstGeom>
          <a:solidFill>
            <a:srgbClr val="054AD9">
              <a:alpha val="2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44" name="Rectangle 43"/>
          <p:cNvSpPr/>
          <p:nvPr userDrawn="1"/>
        </p:nvSpPr>
        <p:spPr>
          <a:xfrm>
            <a:off x="8682120" y="1981200"/>
            <a:ext cx="2366880" cy="558588"/>
          </a:xfrm>
          <a:prstGeom prst="rect">
            <a:avLst/>
          </a:prstGeom>
          <a:solidFill>
            <a:srgbClr val="054AD9"/>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sz="1800" dirty="0"/>
          </a:p>
        </p:txBody>
      </p:sp>
      <p:sp>
        <p:nvSpPr>
          <p:cNvPr id="45" name="Text Placeholder 2"/>
          <p:cNvSpPr>
            <a:spLocks noGrp="1"/>
          </p:cNvSpPr>
          <p:nvPr>
            <p:ph type="body" idx="14" hasCustomPrompt="1"/>
          </p:nvPr>
        </p:nvSpPr>
        <p:spPr>
          <a:xfrm>
            <a:off x="8682120" y="2022582"/>
            <a:ext cx="2366880" cy="481621"/>
          </a:xfrm>
        </p:spPr>
        <p:txBody>
          <a:bodyPr anchor="b">
            <a:normAutofit/>
          </a:bodyPr>
          <a:lstStyle>
            <a:lvl1pPr marL="0" indent="0" algn="ctr">
              <a:buNone/>
              <a:defRPr sz="1900" b="1">
                <a:solidFill>
                  <a:schemeClr val="bg1"/>
                </a:solidFil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dirty="0"/>
              <a:t>Title</a:t>
            </a:r>
          </a:p>
        </p:txBody>
      </p:sp>
      <p:sp>
        <p:nvSpPr>
          <p:cNvPr id="46" name="Content Placeholder 3"/>
          <p:cNvSpPr>
            <a:spLocks noGrp="1"/>
          </p:cNvSpPr>
          <p:nvPr>
            <p:ph sz="half" idx="15"/>
          </p:nvPr>
        </p:nvSpPr>
        <p:spPr>
          <a:xfrm>
            <a:off x="3733800" y="2600429"/>
            <a:ext cx="2209800" cy="3571773"/>
          </a:xfrm>
        </p:spPr>
        <p:txBody>
          <a:bodyPr>
            <a:normAutofit/>
          </a:bodyPr>
          <a:lstStyle>
            <a:lvl1pPr marL="257175" indent="-257175">
              <a:buClr>
                <a:srgbClr val="4BCBFF"/>
              </a:buClr>
              <a:buFont typeface="Courier New"/>
              <a:buChar char="o"/>
              <a:defRPr sz="1600"/>
            </a:lvl1pPr>
            <a:lvl2pPr>
              <a:buClr>
                <a:srgbClr val="4BCBFF"/>
              </a:buClr>
              <a:defRPr sz="1575"/>
            </a:lvl2pPr>
            <a:lvl3pPr marL="914356" indent="0">
              <a:buNone/>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Next level</a:t>
            </a:r>
          </a:p>
          <a:p>
            <a:pPr lvl="0"/>
            <a:endParaRPr lang="en-US" dirty="0"/>
          </a:p>
        </p:txBody>
      </p:sp>
      <p:sp>
        <p:nvSpPr>
          <p:cNvPr id="47" name="Content Placeholder 3"/>
          <p:cNvSpPr>
            <a:spLocks noGrp="1"/>
          </p:cNvSpPr>
          <p:nvPr>
            <p:ph sz="half" idx="16"/>
          </p:nvPr>
        </p:nvSpPr>
        <p:spPr>
          <a:xfrm>
            <a:off x="6248400" y="2600429"/>
            <a:ext cx="2209800" cy="3571773"/>
          </a:xfrm>
        </p:spPr>
        <p:txBody>
          <a:bodyPr>
            <a:normAutofit/>
          </a:bodyPr>
          <a:lstStyle>
            <a:lvl1pPr marL="257175" indent="-257175">
              <a:buClr>
                <a:srgbClr val="4BCBFF"/>
              </a:buClr>
              <a:buFont typeface="Courier New"/>
              <a:buChar char="o"/>
              <a:defRPr sz="1600"/>
            </a:lvl1pPr>
            <a:lvl2pPr>
              <a:buClr>
                <a:srgbClr val="4BCBFF"/>
              </a:buClr>
              <a:defRPr sz="1575"/>
            </a:lvl2pPr>
            <a:lvl3pPr marL="914356" indent="0">
              <a:buNone/>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Next level</a:t>
            </a:r>
          </a:p>
          <a:p>
            <a:pPr lvl="0"/>
            <a:endParaRPr lang="en-US" dirty="0"/>
          </a:p>
        </p:txBody>
      </p:sp>
      <p:sp>
        <p:nvSpPr>
          <p:cNvPr id="48" name="Content Placeholder 3"/>
          <p:cNvSpPr>
            <a:spLocks noGrp="1"/>
          </p:cNvSpPr>
          <p:nvPr>
            <p:ph sz="half" idx="17"/>
          </p:nvPr>
        </p:nvSpPr>
        <p:spPr>
          <a:xfrm>
            <a:off x="8763000" y="2600429"/>
            <a:ext cx="2209800" cy="3571773"/>
          </a:xfrm>
        </p:spPr>
        <p:txBody>
          <a:bodyPr>
            <a:normAutofit/>
          </a:bodyPr>
          <a:lstStyle>
            <a:lvl1pPr marL="257175" indent="-257175">
              <a:buClr>
                <a:srgbClr val="4BCBFF"/>
              </a:buClr>
              <a:buFont typeface="Courier New"/>
              <a:buChar char="o"/>
              <a:defRPr sz="1600"/>
            </a:lvl1pPr>
            <a:lvl2pPr>
              <a:buClr>
                <a:srgbClr val="4BCBFF"/>
              </a:buClr>
              <a:defRPr sz="1575"/>
            </a:lvl2pPr>
            <a:lvl3pPr marL="914356" indent="0">
              <a:buNone/>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Next level</a:t>
            </a:r>
          </a:p>
          <a:p>
            <a:pPr lvl="0"/>
            <a:endParaRPr lang="en-US" dirty="0"/>
          </a:p>
        </p:txBody>
      </p:sp>
    </p:spTree>
    <p:extLst>
      <p:ext uri="{BB962C8B-B14F-4D97-AF65-F5344CB8AC3E}">
        <p14:creationId xmlns:p14="http://schemas.microsoft.com/office/powerpoint/2010/main" val="3492140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1032671" y="340828"/>
            <a:ext cx="10972800" cy="1143000"/>
          </a:xfrm>
        </p:spPr>
        <p:txBody>
          <a:bodyPr/>
          <a:lstStyle/>
          <a:p>
            <a:r>
              <a:rPr lang="en-US" dirty="0"/>
              <a:t>Click to edit Master title style</a:t>
            </a:r>
          </a:p>
        </p:txBody>
      </p:sp>
      <p:pic>
        <p:nvPicPr>
          <p:cNvPr id="9" name="Picture 8" descr="electronic-part-production-000015069864_Full.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14259" y="2330369"/>
            <a:ext cx="3263007" cy="3266480"/>
          </a:xfrm>
          <a:prstGeom prst="ellipse">
            <a:avLst/>
          </a:prstGeom>
          <a:ln w="57150" cmpd="sng">
            <a:solidFill>
              <a:srgbClr val="054AD9"/>
            </a:solidFill>
          </a:ln>
        </p:spPr>
      </p:pic>
      <p:sp>
        <p:nvSpPr>
          <p:cNvPr id="10" name="Oval 9"/>
          <p:cNvSpPr/>
          <p:nvPr userDrawn="1"/>
        </p:nvSpPr>
        <p:spPr>
          <a:xfrm>
            <a:off x="4143568" y="2161419"/>
            <a:ext cx="3604381" cy="3604381"/>
          </a:xfrm>
          <a:prstGeom prst="ellipse">
            <a:avLst/>
          </a:prstGeom>
          <a:noFill/>
          <a:ln w="19050" cmpd="sng">
            <a:solidFill>
              <a:srgbClr val="4BCBFF"/>
            </a:solid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sz="1800" dirty="0"/>
          </a:p>
        </p:txBody>
      </p:sp>
      <p:sp>
        <p:nvSpPr>
          <p:cNvPr id="14" name="Oval 13"/>
          <p:cNvSpPr/>
          <p:nvPr userDrawn="1"/>
        </p:nvSpPr>
        <p:spPr>
          <a:xfrm>
            <a:off x="657719" y="724852"/>
            <a:ext cx="374952" cy="374952"/>
          </a:xfrm>
          <a:prstGeom prst="ellipse">
            <a:avLst/>
          </a:prstGeom>
          <a:noFill/>
          <a:ln w="34925" cmpd="sng">
            <a:solidFill>
              <a:srgbClr val="4BCBFF"/>
            </a:solid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sz="1800" dirty="0"/>
          </a:p>
        </p:txBody>
      </p:sp>
      <p:cxnSp>
        <p:nvCxnSpPr>
          <p:cNvPr id="15" name="Straight Connector 14"/>
          <p:cNvCxnSpPr/>
          <p:nvPr userDrawn="1"/>
        </p:nvCxnSpPr>
        <p:spPr>
          <a:xfrm flipH="1">
            <a:off x="2" y="912328"/>
            <a:ext cx="657719" cy="2072"/>
          </a:xfrm>
          <a:prstGeom prst="line">
            <a:avLst/>
          </a:prstGeom>
          <a:ln w="34925">
            <a:solidFill>
              <a:srgbClr val="4BCB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2991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1032671" y="340828"/>
            <a:ext cx="10972800" cy="1143000"/>
          </a:xfrm>
        </p:spPr>
        <p:txBody>
          <a:bodyPr/>
          <a:lstStyle/>
          <a:p>
            <a:r>
              <a:rPr lang="en-US" dirty="0"/>
              <a:t>Click to edit Master title style</a:t>
            </a:r>
          </a:p>
        </p:txBody>
      </p:sp>
      <p:sp>
        <p:nvSpPr>
          <p:cNvPr id="11" name="Content Placeholder 2"/>
          <p:cNvSpPr>
            <a:spLocks noGrp="1"/>
          </p:cNvSpPr>
          <p:nvPr>
            <p:ph idx="1"/>
          </p:nvPr>
        </p:nvSpPr>
        <p:spPr>
          <a:xfrm>
            <a:off x="609600" y="1600203"/>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Oval 8"/>
          <p:cNvSpPr/>
          <p:nvPr userDrawn="1"/>
        </p:nvSpPr>
        <p:spPr>
          <a:xfrm>
            <a:off x="657719" y="724852"/>
            <a:ext cx="374952" cy="374952"/>
          </a:xfrm>
          <a:prstGeom prst="ellipse">
            <a:avLst/>
          </a:prstGeom>
          <a:noFill/>
          <a:ln w="34925" cmpd="sng">
            <a:solidFill>
              <a:srgbClr val="4BCBFF"/>
            </a:solid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sz="1800" dirty="0"/>
          </a:p>
        </p:txBody>
      </p:sp>
      <p:cxnSp>
        <p:nvCxnSpPr>
          <p:cNvPr id="15" name="Straight Connector 14"/>
          <p:cNvCxnSpPr/>
          <p:nvPr userDrawn="1"/>
        </p:nvCxnSpPr>
        <p:spPr>
          <a:xfrm flipH="1">
            <a:off x="2" y="912328"/>
            <a:ext cx="657719" cy="2072"/>
          </a:xfrm>
          <a:prstGeom prst="line">
            <a:avLst/>
          </a:prstGeom>
          <a:ln w="34925">
            <a:solidFill>
              <a:srgbClr val="4BCB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1959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9199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1"/>
          <p:cNvSpPr>
            <a:spLocks noGrp="1"/>
          </p:cNvSpPr>
          <p:nvPr>
            <p:ph type="title"/>
          </p:nvPr>
        </p:nvSpPr>
        <p:spPr>
          <a:xfrm>
            <a:off x="1032671" y="340828"/>
            <a:ext cx="10972800" cy="1143000"/>
          </a:xfrm>
        </p:spPr>
        <p:txBody>
          <a:bodyPr/>
          <a:lstStyle/>
          <a:p>
            <a:r>
              <a:rPr lang="en-US" dirty="0"/>
              <a:t>Click to edit Master title style</a:t>
            </a:r>
          </a:p>
        </p:txBody>
      </p:sp>
      <p:sp>
        <p:nvSpPr>
          <p:cNvPr id="12"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Oval 8"/>
          <p:cNvSpPr/>
          <p:nvPr userDrawn="1"/>
        </p:nvSpPr>
        <p:spPr>
          <a:xfrm>
            <a:off x="657719" y="724852"/>
            <a:ext cx="374952" cy="374952"/>
          </a:xfrm>
          <a:prstGeom prst="ellipse">
            <a:avLst/>
          </a:prstGeom>
          <a:noFill/>
          <a:ln w="34925" cmpd="sng">
            <a:solidFill>
              <a:srgbClr val="4BCBFF"/>
            </a:solid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sz="1800" dirty="0"/>
          </a:p>
        </p:txBody>
      </p:sp>
      <p:cxnSp>
        <p:nvCxnSpPr>
          <p:cNvPr id="10" name="Straight Connector 9"/>
          <p:cNvCxnSpPr/>
          <p:nvPr userDrawn="1"/>
        </p:nvCxnSpPr>
        <p:spPr>
          <a:xfrm flipH="1">
            <a:off x="2" y="912328"/>
            <a:ext cx="657719" cy="2072"/>
          </a:xfrm>
          <a:prstGeom prst="line">
            <a:avLst/>
          </a:prstGeom>
          <a:ln w="34925">
            <a:solidFill>
              <a:srgbClr val="4BCB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0515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Title 1"/>
          <p:cNvSpPr>
            <a:spLocks noGrp="1"/>
          </p:cNvSpPr>
          <p:nvPr>
            <p:ph type="title"/>
          </p:nvPr>
        </p:nvSpPr>
        <p:spPr>
          <a:xfrm>
            <a:off x="1032671" y="340828"/>
            <a:ext cx="10972800" cy="1143000"/>
          </a:xfrm>
        </p:spPr>
        <p:txBody>
          <a:bodyPr/>
          <a:lstStyle>
            <a:lvl1pPr>
              <a:defRPr/>
            </a:lvl1pPr>
          </a:lstStyle>
          <a:p>
            <a:r>
              <a:rPr lang="en-US" dirty="0"/>
              <a:t>Click to edit Master title style</a:t>
            </a:r>
          </a:p>
        </p:txBody>
      </p:sp>
      <p:sp>
        <p:nvSpPr>
          <p:cNvPr id="14" name="Text Placeholder 2"/>
          <p:cNvSpPr>
            <a:spLocks noGrp="1"/>
          </p:cNvSpPr>
          <p:nvPr>
            <p:ph type="body" idx="1"/>
          </p:nvPr>
        </p:nvSpPr>
        <p:spPr>
          <a:xfrm>
            <a:off x="609600" y="1535115"/>
            <a:ext cx="5386917" cy="639763"/>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15"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4"/>
          <p:cNvSpPr>
            <a:spLocks noGrp="1"/>
          </p:cNvSpPr>
          <p:nvPr>
            <p:ph type="body" sz="quarter" idx="3"/>
          </p:nvPr>
        </p:nvSpPr>
        <p:spPr>
          <a:xfrm>
            <a:off x="6193372" y="1535115"/>
            <a:ext cx="5389033" cy="639763"/>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17"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val 11"/>
          <p:cNvSpPr/>
          <p:nvPr userDrawn="1"/>
        </p:nvSpPr>
        <p:spPr>
          <a:xfrm>
            <a:off x="657719" y="724852"/>
            <a:ext cx="374952" cy="374952"/>
          </a:xfrm>
          <a:prstGeom prst="ellipse">
            <a:avLst/>
          </a:prstGeom>
          <a:noFill/>
          <a:ln w="34925" cmpd="sng">
            <a:solidFill>
              <a:srgbClr val="4BCBFF"/>
            </a:solid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sz="1800" dirty="0"/>
          </a:p>
        </p:txBody>
      </p:sp>
      <p:cxnSp>
        <p:nvCxnSpPr>
          <p:cNvPr id="21" name="Straight Connector 20"/>
          <p:cNvCxnSpPr/>
          <p:nvPr userDrawn="1"/>
        </p:nvCxnSpPr>
        <p:spPr>
          <a:xfrm flipH="1">
            <a:off x="2" y="912328"/>
            <a:ext cx="657719" cy="2072"/>
          </a:xfrm>
          <a:prstGeom prst="line">
            <a:avLst/>
          </a:prstGeom>
          <a:ln w="34925">
            <a:solidFill>
              <a:srgbClr val="4BCB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5430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73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0" y="1739900"/>
            <a:ext cx="12192000" cy="5118100"/>
          </a:xfrm>
          <a:prstGeom prst="rect">
            <a:avLst/>
          </a:prstGeom>
        </p:spPr>
      </p:pic>
      <p:pic>
        <p:nvPicPr>
          <p:cNvPr id="7" name="Picture 6" descr="SIA_color_white background.eps"/>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152400" y="6417302"/>
            <a:ext cx="1828800" cy="288298"/>
          </a:xfrm>
          <a:prstGeom prst="rect">
            <a:avLst/>
          </a:prstGeom>
        </p:spPr>
      </p:pic>
      <p:pic>
        <p:nvPicPr>
          <p:cNvPr id="8" name="Picture 7"/>
          <p:cNvPicPr>
            <a:picLocks noChangeAspect="1"/>
          </p:cNvPicPr>
          <p:nvPr userDrawn="1"/>
        </p:nvPicPr>
        <p:blipFill>
          <a:blip r:embed="rId18"/>
          <a:stretch>
            <a:fillRect/>
          </a:stretch>
        </p:blipFill>
        <p:spPr>
          <a:xfrm>
            <a:off x="6680200" y="0"/>
            <a:ext cx="5511800" cy="76200"/>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userDrawn="1"/>
        </p:nvPicPr>
        <p:blipFill>
          <a:blip r:embed="rId19"/>
          <a:stretch>
            <a:fillRect/>
          </a:stretch>
        </p:blipFill>
        <p:spPr>
          <a:xfrm>
            <a:off x="0" y="0"/>
            <a:ext cx="9855200" cy="228600"/>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20"/>
          <a:stretch>
            <a:fillRect/>
          </a:stretch>
        </p:blipFill>
        <p:spPr>
          <a:xfrm>
            <a:off x="2197101" y="6616700"/>
            <a:ext cx="9994900" cy="241300"/>
          </a:xfrm>
          <a:prstGeom prst="rect">
            <a:avLst/>
          </a:prstGeom>
          <a:effectLst>
            <a:outerShdw blurRad="50800" dist="38100" dir="10800000" algn="r" rotWithShape="0">
              <a:prstClr val="black">
                <a:alpha val="40000"/>
              </a:prstClr>
            </a:outerShdw>
          </a:effectLst>
        </p:spPr>
      </p:pic>
      <p:sp>
        <p:nvSpPr>
          <p:cNvPr id="11" name="TextBox 10"/>
          <p:cNvSpPr txBox="1"/>
          <p:nvPr userDrawn="1"/>
        </p:nvSpPr>
        <p:spPr>
          <a:xfrm>
            <a:off x="8816765" y="6550223"/>
            <a:ext cx="3352800" cy="415498"/>
          </a:xfrm>
          <a:prstGeom prst="rect">
            <a:avLst/>
          </a:prstGeom>
          <a:noFill/>
        </p:spPr>
        <p:txBody>
          <a:bodyPr wrap="square" rtlCol="0">
            <a:spAutoFit/>
          </a:bodyPr>
          <a:lstStyle/>
          <a:p>
            <a:pPr marL="0" marR="0" indent="0" algn="r" defTabSz="342900" rtl="0" eaLnBrk="1" fontAlgn="auto" latinLnBrk="0" hangingPunct="1">
              <a:lnSpc>
                <a:spcPct val="100000"/>
              </a:lnSpc>
              <a:spcBef>
                <a:spcPts val="0"/>
              </a:spcBef>
              <a:spcAft>
                <a:spcPts val="0"/>
              </a:spcAft>
              <a:buClrTx/>
              <a:buSzTx/>
              <a:buFontTx/>
              <a:buNone/>
              <a:tabLst/>
              <a:defRPr/>
            </a:pPr>
            <a:r>
              <a:rPr lang="en-US" sz="1050" dirty="0">
                <a:solidFill>
                  <a:srgbClr val="054AD9"/>
                </a:solidFill>
                <a:latin typeface="+mn-lt"/>
                <a:cs typeface="Trebuchet MS"/>
              </a:rPr>
              <a:t>www.semiconductors.org </a:t>
            </a:r>
            <a:r>
              <a:rPr lang="en-US" sz="1050" dirty="0">
                <a:solidFill>
                  <a:sysClr val="windowText" lastClr="000000"/>
                </a:solidFill>
              </a:rPr>
              <a:t> </a:t>
            </a:r>
            <a:endParaRPr lang="en-US" sz="1050" dirty="0">
              <a:solidFill>
                <a:sysClr val="windowText" lastClr="000000"/>
              </a:solidFill>
              <a:latin typeface="+mn-lt"/>
              <a:cs typeface="Trebuchet MS"/>
            </a:endParaRPr>
          </a:p>
          <a:p>
            <a:pPr algn="r"/>
            <a:endParaRPr lang="en-US" sz="1050" dirty="0">
              <a:solidFill>
                <a:srgbClr val="054AD9"/>
              </a:solidFill>
              <a:latin typeface="+mn-lt"/>
              <a:cs typeface="Trebuchet MS"/>
            </a:endParaRPr>
          </a:p>
        </p:txBody>
      </p:sp>
      <p:sp>
        <p:nvSpPr>
          <p:cNvPr id="2" name="Title Placeholder 1"/>
          <p:cNvSpPr>
            <a:spLocks noGrp="1"/>
          </p:cNvSpPr>
          <p:nvPr>
            <p:ph type="title"/>
          </p:nvPr>
        </p:nvSpPr>
        <p:spPr>
          <a:xfrm>
            <a:off x="609600" y="274639"/>
            <a:ext cx="10972800" cy="1143000"/>
          </a:xfrm>
          <a:prstGeom prst="rect">
            <a:avLst/>
          </a:prstGeom>
        </p:spPr>
        <p:txBody>
          <a:bodyPr vert="horz" lIns="91438" tIns="45719" rIns="91438" bIns="45719"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38" tIns="45719" rIns="91438" bIns="4571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484191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hf sldNum="0" hdr="0" ftr="0" dt="0"/>
  <p:txStyles>
    <p:titleStyle>
      <a:lvl1pPr algn="l" defTabSz="457178" rtl="0" eaLnBrk="1" latinLnBrk="0" hangingPunct="1">
        <a:spcBef>
          <a:spcPct val="0"/>
        </a:spcBef>
        <a:buNone/>
        <a:defRPr sz="3900" b="0" i="0" kern="1200">
          <a:solidFill>
            <a:srgbClr val="054AD9"/>
          </a:solidFill>
          <a:latin typeface="+mj-lt"/>
          <a:ea typeface="+mj-ea"/>
          <a:cs typeface="+mj-cs"/>
        </a:defRPr>
      </a:lvl1pPr>
    </p:titleStyle>
    <p:bodyStyle>
      <a:lvl1pPr marL="342884" indent="-342884" algn="l" defTabSz="457178" rtl="0" eaLnBrk="1" latinLnBrk="0" hangingPunct="1">
        <a:spcBef>
          <a:spcPct val="20000"/>
        </a:spcBef>
        <a:buFont typeface="Arial"/>
        <a:buChar char="•"/>
        <a:defRPr sz="3000" kern="1200">
          <a:solidFill>
            <a:srgbClr val="000000"/>
          </a:solidFill>
          <a:latin typeface="+mn-lt"/>
          <a:ea typeface="+mn-ea"/>
          <a:cs typeface="+mn-cs"/>
        </a:defRPr>
      </a:lvl1pPr>
      <a:lvl2pPr marL="742913" indent="-285736" algn="l" defTabSz="457178" rtl="0" eaLnBrk="1" latinLnBrk="0" hangingPunct="1">
        <a:spcBef>
          <a:spcPct val="20000"/>
        </a:spcBef>
        <a:buFont typeface="Arial"/>
        <a:buChar char="–"/>
        <a:defRPr sz="2500" kern="1200">
          <a:solidFill>
            <a:srgbClr val="000000"/>
          </a:solidFill>
          <a:latin typeface="+mn-lt"/>
          <a:ea typeface="+mn-ea"/>
          <a:cs typeface="+mn-cs"/>
        </a:defRPr>
      </a:lvl2pPr>
      <a:lvl3pPr marL="1142944" indent="-228588" algn="l" defTabSz="457178" rtl="0" eaLnBrk="1" latinLnBrk="0" hangingPunct="1">
        <a:spcBef>
          <a:spcPct val="20000"/>
        </a:spcBef>
        <a:buFont typeface="Arial"/>
        <a:buChar char="•"/>
        <a:defRPr sz="2000" kern="1200">
          <a:solidFill>
            <a:srgbClr val="000000"/>
          </a:solidFill>
          <a:latin typeface="+mn-lt"/>
          <a:ea typeface="+mn-ea"/>
          <a:cs typeface="+mn-cs"/>
        </a:defRPr>
      </a:lvl3pPr>
      <a:lvl4pPr marL="1600120" indent="-228588" algn="l" defTabSz="457178" rtl="0" eaLnBrk="1" latinLnBrk="0" hangingPunct="1">
        <a:spcBef>
          <a:spcPct val="20000"/>
        </a:spcBef>
        <a:buFont typeface="Arial"/>
        <a:buChar char="–"/>
        <a:defRPr sz="2000" kern="1200">
          <a:solidFill>
            <a:srgbClr val="000000"/>
          </a:solidFill>
          <a:latin typeface="+mn-lt"/>
          <a:ea typeface="+mn-ea"/>
          <a:cs typeface="+mn-cs"/>
        </a:defRPr>
      </a:lvl4pPr>
      <a:lvl5pPr marL="2057297" indent="-228588" algn="l" defTabSz="457178" rtl="0" eaLnBrk="1" latinLnBrk="0" hangingPunct="1">
        <a:spcBef>
          <a:spcPct val="20000"/>
        </a:spcBef>
        <a:buFont typeface="Arial"/>
        <a:buChar char="»"/>
        <a:defRPr sz="2000" kern="1200">
          <a:solidFill>
            <a:srgbClr val="000000"/>
          </a:solidFill>
          <a:latin typeface="+mn-lt"/>
          <a:ea typeface="+mn-ea"/>
          <a:cs typeface="+mn-cs"/>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Picture 3" descr="SIA_blue_white background_NEW.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3483" y="685800"/>
            <a:ext cx="4425033" cy="690612"/>
          </a:xfrm>
          <a:prstGeom prst="rect">
            <a:avLst/>
          </a:prstGeom>
          <a:effectLst>
            <a:outerShdw blurRad="50800" dist="38100" dir="2700000" algn="tl" rotWithShape="0">
              <a:prstClr val="black">
                <a:alpha val="40000"/>
              </a:prstClr>
            </a:outerShdw>
          </a:effectLst>
        </p:spPr>
      </p:pic>
      <p:grpSp>
        <p:nvGrpSpPr>
          <p:cNvPr id="11" name="Group 10">
            <a:extLst>
              <a:ext uri="{FF2B5EF4-FFF2-40B4-BE49-F238E27FC236}">
                <a16:creationId xmlns:a16="http://schemas.microsoft.com/office/drawing/2014/main" id="{A6E77804-ED43-5A47-9207-DD056CEBAE15}"/>
              </a:ext>
            </a:extLst>
          </p:cNvPr>
          <p:cNvGrpSpPr/>
          <p:nvPr/>
        </p:nvGrpSpPr>
        <p:grpSpPr>
          <a:xfrm>
            <a:off x="-28575" y="2590800"/>
            <a:ext cx="12192000" cy="1629013"/>
            <a:chOff x="-304800" y="1775451"/>
            <a:chExt cx="12192000" cy="1629013"/>
          </a:xfrm>
        </p:grpSpPr>
        <p:sp>
          <p:nvSpPr>
            <p:cNvPr id="8" name="TextBox 7">
              <a:extLst>
                <a:ext uri="{FF2B5EF4-FFF2-40B4-BE49-F238E27FC236}">
                  <a16:creationId xmlns:a16="http://schemas.microsoft.com/office/drawing/2014/main" id="{9E05C8B6-67B9-9244-9785-D055BC8B9603}"/>
                </a:ext>
              </a:extLst>
            </p:cNvPr>
            <p:cNvSpPr txBox="1"/>
            <p:nvPr/>
          </p:nvSpPr>
          <p:spPr>
            <a:xfrm>
              <a:off x="-304800" y="1775451"/>
              <a:ext cx="121920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19050">
                    <a:noFill/>
                  </a:ln>
                  <a:solidFill>
                    <a:srgbClr val="30678F">
                      <a:lumMod val="40000"/>
                      <a:lumOff val="60000"/>
                      <a:alpha val="51000"/>
                    </a:srgbClr>
                  </a:solidFill>
                  <a:effectLst/>
                  <a:uLnTx/>
                  <a:uFillTx/>
                  <a:latin typeface="Interstate-Light" pitchFamily="2" charset="0"/>
                  <a:ea typeface="+mn-ea"/>
                  <a:cs typeface="Gill Sans Light" panose="020B0302020104020203" pitchFamily="34" charset="-79"/>
                </a:rPr>
                <a:t>2020 </a:t>
              </a:r>
              <a:r>
                <a:rPr lang="en-US" sz="6000" dirty="0">
                  <a:ln w="19050">
                    <a:noFill/>
                  </a:ln>
                  <a:solidFill>
                    <a:srgbClr val="30678F">
                      <a:lumMod val="40000"/>
                      <a:lumOff val="60000"/>
                      <a:alpha val="51000"/>
                    </a:srgbClr>
                  </a:solidFill>
                  <a:latin typeface="Interstate-Light" pitchFamily="2" charset="0"/>
                  <a:cs typeface="Gill Sans Light" panose="020B0302020104020203" pitchFamily="34" charset="-79"/>
                </a:rPr>
                <a:t>2021</a:t>
              </a:r>
              <a:r>
                <a:rPr kumimoji="0" lang="en-US" sz="6000" b="0" i="0" u="none" strike="noStrike" kern="1200" cap="none" spc="0" normalizeH="0" baseline="0" noProof="0" dirty="0">
                  <a:ln w="19050">
                    <a:noFill/>
                  </a:ln>
                  <a:solidFill>
                    <a:srgbClr val="30678F">
                      <a:lumMod val="40000"/>
                      <a:lumOff val="60000"/>
                      <a:alpha val="51000"/>
                    </a:srgbClr>
                  </a:solidFill>
                  <a:effectLst/>
                  <a:uLnTx/>
                  <a:uFillTx/>
                  <a:latin typeface="Interstate-Light" pitchFamily="2" charset="0"/>
                  <a:ea typeface="+mn-ea"/>
                  <a:cs typeface="Gill Sans Light" panose="020B0302020104020203" pitchFamily="34" charset="-79"/>
                </a:rPr>
                <a:t> </a:t>
              </a:r>
              <a:r>
                <a:rPr lang="en-US" sz="6000" dirty="0">
                  <a:ln w="19050">
                    <a:noFill/>
                  </a:ln>
                  <a:solidFill>
                    <a:srgbClr val="30678F">
                      <a:lumMod val="75000"/>
                    </a:srgbClr>
                  </a:solidFill>
                  <a:latin typeface="Interstate-Light" pitchFamily="2" charset="0"/>
                  <a:cs typeface="Gill Sans Light" panose="020B0302020104020203" pitchFamily="34" charset="-79"/>
                </a:rPr>
                <a:t>2022 </a:t>
              </a:r>
              <a:r>
                <a:rPr kumimoji="0" lang="en-US" sz="6000" b="0" i="0" u="none" strike="noStrike" kern="1200" cap="none" spc="0" normalizeH="0" baseline="0" noProof="0" dirty="0">
                  <a:ln w="19050">
                    <a:noFill/>
                  </a:ln>
                  <a:solidFill>
                    <a:srgbClr val="30678F">
                      <a:lumMod val="40000"/>
                      <a:lumOff val="60000"/>
                      <a:alpha val="51000"/>
                    </a:srgbClr>
                  </a:solidFill>
                  <a:effectLst/>
                  <a:uLnTx/>
                  <a:uFillTx/>
                  <a:latin typeface="Interstate-Light" pitchFamily="2" charset="0"/>
                  <a:ea typeface="+mn-ea"/>
                  <a:cs typeface="Gill Sans Light" panose="020B0302020104020203" pitchFamily="34" charset="-79"/>
                </a:rPr>
                <a:t>2023 2024</a:t>
              </a:r>
            </a:p>
          </p:txBody>
        </p:sp>
        <p:cxnSp>
          <p:nvCxnSpPr>
            <p:cNvPr id="9" name="Straight Connector 8">
              <a:extLst>
                <a:ext uri="{FF2B5EF4-FFF2-40B4-BE49-F238E27FC236}">
                  <a16:creationId xmlns:a16="http://schemas.microsoft.com/office/drawing/2014/main" id="{BEE63B26-857A-3E43-A87D-F5EC10158261}"/>
                </a:ext>
              </a:extLst>
            </p:cNvPr>
            <p:cNvCxnSpPr/>
            <p:nvPr/>
          </p:nvCxnSpPr>
          <p:spPr>
            <a:xfrm>
              <a:off x="4724400" y="2791114"/>
              <a:ext cx="2133600" cy="0"/>
            </a:xfrm>
            <a:prstGeom prst="line">
              <a:avLst/>
            </a:prstGeom>
            <a:ln>
              <a:solidFill>
                <a:schemeClr val="tx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3C126B9-F9EE-DF49-A8C2-E2E7B63D92AA}"/>
                </a:ext>
              </a:extLst>
            </p:cNvPr>
            <p:cNvSpPr txBox="1"/>
            <p:nvPr/>
          </p:nvSpPr>
          <p:spPr>
            <a:xfrm>
              <a:off x="4600575" y="2819689"/>
              <a:ext cx="2667001"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30678F">
                      <a:lumMod val="75000"/>
                    </a:srgbClr>
                  </a:solidFill>
                  <a:effectLst/>
                  <a:uLnTx/>
                  <a:uFillTx/>
                  <a:latin typeface="Interstate-Light" pitchFamily="2" charset="0"/>
                  <a:ea typeface="+mn-ea"/>
                  <a:cs typeface="+mn-cs"/>
                </a:rPr>
                <a:t>DATABOOK</a:t>
              </a:r>
            </a:p>
          </p:txBody>
        </p:sp>
      </p:grpSp>
    </p:spTree>
    <p:extLst>
      <p:ext uri="{BB962C8B-B14F-4D97-AF65-F5344CB8AC3E}">
        <p14:creationId xmlns:p14="http://schemas.microsoft.com/office/powerpoint/2010/main" val="2344276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00B443D-0300-407B-9BF5-F8C4B1BC397C}"/>
              </a:ext>
            </a:extLst>
          </p:cNvPr>
          <p:cNvSpPr txBox="1">
            <a:spLocks/>
          </p:cNvSpPr>
          <p:nvPr/>
        </p:nvSpPr>
        <p:spPr>
          <a:xfrm>
            <a:off x="381000" y="254168"/>
            <a:ext cx="11125200" cy="699723"/>
          </a:xfrm>
          <a:prstGeom prst="rect">
            <a:avLst/>
          </a:prstGeom>
        </p:spPr>
        <p:txBody>
          <a:bodyPr>
            <a:normAutofit fontScale="82500" lnSpcReduction="10000"/>
          </a:bodyPr>
          <a:lstStyle>
            <a:lvl1pPr algn="l" defTabSz="457178" rtl="0" eaLnBrk="1" latinLnBrk="0" hangingPunct="1">
              <a:spcBef>
                <a:spcPct val="0"/>
              </a:spcBef>
              <a:buNone/>
              <a:defRPr sz="3900" b="0" i="0" kern="1200">
                <a:solidFill>
                  <a:srgbClr val="054AD9"/>
                </a:solidFill>
                <a:latin typeface="+mj-lt"/>
                <a:ea typeface="+mj-ea"/>
                <a:cs typeface="+mj-cs"/>
              </a:defRPr>
            </a:lvl1pPr>
          </a:lstStyle>
          <a:p>
            <a:r>
              <a:rPr lang="en-US" sz="3100" dirty="0"/>
              <a:t>SEMICONDUCTOR INDUSTRY ASSOCIATION ANNUAL DATABOOK </a:t>
            </a:r>
            <a:r>
              <a:rPr lang="en-US" dirty="0"/>
              <a:t>	</a:t>
            </a:r>
          </a:p>
        </p:txBody>
      </p:sp>
      <p:sp>
        <p:nvSpPr>
          <p:cNvPr id="3" name="Content Placeholder 4">
            <a:extLst>
              <a:ext uri="{FF2B5EF4-FFF2-40B4-BE49-F238E27FC236}">
                <a16:creationId xmlns:a16="http://schemas.microsoft.com/office/drawing/2014/main" id="{BBC2E54D-D722-4AD1-8EB7-542E215252DE}"/>
              </a:ext>
            </a:extLst>
          </p:cNvPr>
          <p:cNvSpPr txBox="1">
            <a:spLocks/>
          </p:cNvSpPr>
          <p:nvPr/>
        </p:nvSpPr>
        <p:spPr>
          <a:xfrm>
            <a:off x="381000" y="953891"/>
            <a:ext cx="11258524" cy="493909"/>
          </a:xfrm>
          <a:prstGeom prst="rect">
            <a:avLst/>
          </a:prstGeom>
        </p:spPr>
        <p:txBody>
          <a:bodyPr>
            <a:normAutofit/>
          </a:bodyPr>
          <a:lstStyle>
            <a:lvl1pPr marL="342884" indent="-342884" algn="l" defTabSz="457178" rtl="0" eaLnBrk="1" latinLnBrk="0" hangingPunct="1">
              <a:spcBef>
                <a:spcPct val="20000"/>
              </a:spcBef>
              <a:buFont typeface="Arial"/>
              <a:buChar char="•"/>
              <a:defRPr sz="3000" kern="1200">
                <a:solidFill>
                  <a:srgbClr val="000000"/>
                </a:solidFill>
                <a:latin typeface="+mn-lt"/>
                <a:ea typeface="+mn-ea"/>
                <a:cs typeface="+mn-cs"/>
              </a:defRPr>
            </a:lvl1pPr>
            <a:lvl2pPr marL="742913" indent="-285736" algn="l" defTabSz="457178" rtl="0" eaLnBrk="1" latinLnBrk="0" hangingPunct="1">
              <a:spcBef>
                <a:spcPct val="20000"/>
              </a:spcBef>
              <a:buFont typeface="Arial"/>
              <a:buChar char="–"/>
              <a:defRPr sz="2500" kern="1200">
                <a:solidFill>
                  <a:srgbClr val="000000"/>
                </a:solidFill>
                <a:latin typeface="+mn-lt"/>
                <a:ea typeface="+mn-ea"/>
                <a:cs typeface="+mn-cs"/>
              </a:defRPr>
            </a:lvl2pPr>
            <a:lvl3pPr marL="1142944" indent="-228588" algn="l" defTabSz="457178" rtl="0" eaLnBrk="1" latinLnBrk="0" hangingPunct="1">
              <a:spcBef>
                <a:spcPct val="20000"/>
              </a:spcBef>
              <a:buFont typeface="Arial"/>
              <a:buChar char="•"/>
              <a:defRPr sz="2000" kern="1200">
                <a:solidFill>
                  <a:srgbClr val="000000"/>
                </a:solidFill>
                <a:latin typeface="+mn-lt"/>
                <a:ea typeface="+mn-ea"/>
                <a:cs typeface="+mn-cs"/>
              </a:defRPr>
            </a:lvl3pPr>
            <a:lvl4pPr marL="1600120" indent="-228588" algn="l" defTabSz="457178" rtl="0" eaLnBrk="1" latinLnBrk="0" hangingPunct="1">
              <a:spcBef>
                <a:spcPct val="20000"/>
              </a:spcBef>
              <a:buFont typeface="Arial"/>
              <a:buChar char="–"/>
              <a:defRPr sz="2000" kern="1200">
                <a:solidFill>
                  <a:srgbClr val="000000"/>
                </a:solidFill>
                <a:latin typeface="+mn-lt"/>
                <a:ea typeface="+mn-ea"/>
                <a:cs typeface="+mn-cs"/>
              </a:defRPr>
            </a:lvl4pPr>
            <a:lvl5pPr marL="2057297" indent="-228588" algn="l" defTabSz="457178" rtl="0" eaLnBrk="1" latinLnBrk="0" hangingPunct="1">
              <a:spcBef>
                <a:spcPct val="20000"/>
              </a:spcBef>
              <a:buFont typeface="Arial"/>
              <a:buChar char="»"/>
              <a:defRPr sz="2000" kern="1200">
                <a:solidFill>
                  <a:srgbClr val="000000"/>
                </a:solidFill>
                <a:latin typeface="+mn-lt"/>
                <a:ea typeface="+mn-ea"/>
                <a:cs typeface="+mn-cs"/>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b="1" dirty="0">
                <a:solidFill>
                  <a:schemeClr val="accent6">
                    <a:lumMod val="75000"/>
                  </a:schemeClr>
                </a:solidFill>
              </a:rPr>
              <a:t>REVIEW OF GLOBAL AND U.S. SEMICONDUCTOR COMPETITIVE TRENDS</a:t>
            </a:r>
          </a:p>
          <a:p>
            <a:pPr marL="0" indent="0">
              <a:buNone/>
            </a:pPr>
            <a:endParaRPr lang="en-US" sz="2000" b="1" dirty="0">
              <a:solidFill>
                <a:srgbClr val="F79646"/>
              </a:solidFill>
            </a:endParaRPr>
          </a:p>
        </p:txBody>
      </p:sp>
      <p:sp>
        <p:nvSpPr>
          <p:cNvPr id="4" name="Content Placeholder 4">
            <a:extLst>
              <a:ext uri="{FF2B5EF4-FFF2-40B4-BE49-F238E27FC236}">
                <a16:creationId xmlns:a16="http://schemas.microsoft.com/office/drawing/2014/main" id="{CCA58B46-5F18-42F1-ADF7-237D6E3CC1D0}"/>
              </a:ext>
            </a:extLst>
          </p:cNvPr>
          <p:cNvSpPr txBox="1">
            <a:spLocks/>
          </p:cNvSpPr>
          <p:nvPr/>
        </p:nvSpPr>
        <p:spPr>
          <a:xfrm>
            <a:off x="533400" y="1981200"/>
            <a:ext cx="11258524" cy="4177077"/>
          </a:xfrm>
          <a:prstGeom prst="rect">
            <a:avLst/>
          </a:prstGeom>
        </p:spPr>
        <p:txBody>
          <a:bodyPr vert="horz" lIns="91440" tIns="45720" rIns="91440" bIns="45720" numCol="2" spcCol="457200" rtlCol="0">
            <a:noAutofit/>
          </a:bodyPr>
          <a:lstStyle>
            <a:lvl1pPr marL="0" indent="0" algn="l" defTabSz="457200" rtl="0" eaLnBrk="1" latinLnBrk="0" hangingPunct="1">
              <a:spcBef>
                <a:spcPct val="20000"/>
              </a:spcBef>
              <a:buClr>
                <a:srgbClr val="D88927"/>
              </a:buClr>
              <a:buFont typeface="Arial"/>
              <a:buNone/>
              <a:defRPr sz="2800" b="1" kern="1200">
                <a:solidFill>
                  <a:srgbClr val="0AACD8"/>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D88927"/>
              </a:buClr>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D88927"/>
              </a:buClr>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D88927"/>
              </a:buClr>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D88927"/>
              </a:buClr>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800"/>
              </a:spcAft>
            </a:pPr>
            <a:r>
              <a:rPr lang="en-US" sz="1200" b="0" dirty="0">
                <a:solidFill>
                  <a:srgbClr val="01639D"/>
                </a:solidFill>
              </a:rPr>
              <a:t>The semiconductor industry has fundamentally transformed the world's industrial structure. By providing the "building blocks" of the microelectronic revolution, semiconductor technology fuels development and productivity in crucial industrial sectors, including consumer electronics, telecommunications, factory automation, and defense electronics. Advancements made possible by the semiconductor industry and related "downstream" electronics industries have visibly impacted the economic, social, and political structures of the United States and other countries throughout the world. </a:t>
            </a:r>
          </a:p>
          <a:p>
            <a:pPr>
              <a:spcAft>
                <a:spcPts val="800"/>
              </a:spcAft>
            </a:pPr>
            <a:r>
              <a:rPr lang="en-US" sz="1200" b="0" dirty="0">
                <a:solidFill>
                  <a:srgbClr val="01639D"/>
                </a:solidFill>
              </a:rPr>
              <a:t>The importance of the semiconductor industry has generated widespread interest on the part of business, government, and the academic and financial communities in statistics that offer insight into the industry's performance. This report provides a series of critical indicators of the U.S. semiconductor industry's financial and operating performance since 2001. </a:t>
            </a:r>
          </a:p>
          <a:p>
            <a:pPr>
              <a:spcAft>
                <a:spcPts val="800"/>
              </a:spcAft>
            </a:pPr>
            <a:r>
              <a:rPr lang="en-US" sz="1200" b="0" dirty="0">
                <a:solidFill>
                  <a:srgbClr val="01639D"/>
                </a:solidFill>
              </a:rPr>
              <a:t>The 2022 Semiconductor Industry Association Databook (hereafter, The Databook) comprises more than 50 historical data series that document key trends in the U.S.-based semiconductor industry. Included in this report are measures of operating performance, employment, cost structure, productivity, and profitability. The Databook is intended to provide industry observers with insights into its historical evolution. The impact of the "Silicon Cycle" is examined, as well as long-term industry trends. </a:t>
            </a:r>
          </a:p>
          <a:p>
            <a:pPr>
              <a:spcAft>
                <a:spcPts val="800"/>
              </a:spcAft>
            </a:pPr>
            <a:r>
              <a:rPr lang="en-US" sz="1200" dirty="0">
                <a:solidFill>
                  <a:srgbClr val="01639D"/>
                </a:solidFill>
              </a:rPr>
              <a:t>DESCRIPTION OF DATA SOURCES</a:t>
            </a:r>
            <a:endParaRPr lang="en-US" sz="1200" b="0" dirty="0">
              <a:solidFill>
                <a:srgbClr val="01639D"/>
              </a:solidFill>
            </a:endParaRPr>
          </a:p>
          <a:p>
            <a:pPr>
              <a:spcAft>
                <a:spcPts val="800"/>
              </a:spcAft>
            </a:pPr>
            <a:r>
              <a:rPr lang="en-US" sz="1200" b="0" dirty="0">
                <a:solidFill>
                  <a:srgbClr val="01639D"/>
                </a:solidFill>
              </a:rPr>
              <a:t>The principal source of data for the charts and tables presented in this report are the World Semiconductor Trade Statistics (WSTS) program from 2001 to 2021, SIA annual financial surveys from 199</a:t>
            </a:r>
            <a:r>
              <a:rPr lang="en-US" altLang="zh-CN" sz="1200" b="0" dirty="0">
                <a:solidFill>
                  <a:srgbClr val="01639D"/>
                </a:solidFill>
              </a:rPr>
              <a:t>8</a:t>
            </a:r>
            <a:r>
              <a:rPr lang="en-US" sz="1200" b="0" dirty="0">
                <a:solidFill>
                  <a:srgbClr val="01639D"/>
                </a:solidFill>
              </a:rPr>
              <a:t> to 2007, and the 10K and 10Q filings of U.S. semiconductor companies with the U.S. Securities and Exchange Commission (SEC). U.S. export data is official trade data from the U.S. Government provided by the U.S. International Trade Commission (USITC). </a:t>
            </a:r>
          </a:p>
          <a:p>
            <a:pPr>
              <a:spcAft>
                <a:spcPts val="800"/>
              </a:spcAft>
            </a:pPr>
            <a:r>
              <a:rPr lang="en-US" sz="1200" b="0" dirty="0">
                <a:solidFill>
                  <a:srgbClr val="01639D"/>
                </a:solidFill>
              </a:rPr>
              <a:t>The Databook accounts for over 95 percent of total U.S.-based semiconductor sales revenues. Because of this high rate, total U.S. industry performance trends may be readily inferred from WSTS and 10K/10Q data except where noted (such as in the discussion of capital expenditures).</a:t>
            </a:r>
          </a:p>
        </p:txBody>
      </p:sp>
      <p:sp>
        <p:nvSpPr>
          <p:cNvPr id="5" name="Rectangle 4">
            <a:extLst>
              <a:ext uri="{FF2B5EF4-FFF2-40B4-BE49-F238E27FC236}">
                <a16:creationId xmlns:a16="http://schemas.microsoft.com/office/drawing/2014/main" id="{766A8D6E-ABE5-9242-96CD-238910C34269}"/>
              </a:ext>
            </a:extLst>
          </p:cNvPr>
          <p:cNvSpPr/>
          <p:nvPr/>
        </p:nvSpPr>
        <p:spPr>
          <a:xfrm>
            <a:off x="10972800" y="6314501"/>
            <a:ext cx="1133644" cy="261610"/>
          </a:xfrm>
          <a:prstGeom prst="rect">
            <a:avLst/>
          </a:prstGeom>
        </p:spPr>
        <p:txBody>
          <a:bodyPr wrap="none">
            <a:spAutoFit/>
          </a:bodyPr>
          <a:lstStyle/>
          <a:p>
            <a:r>
              <a:rPr lang="en-US" sz="1100" dirty="0">
                <a:solidFill>
                  <a:schemeClr val="tx1">
                    <a:lumMod val="75000"/>
                    <a:lumOff val="25000"/>
                  </a:schemeClr>
                </a:solidFill>
                <a:latin typeface="Arial" panose="020B0604020202020204" pitchFamily="34" charset="0"/>
                <a:cs typeface="Arial" panose="020B0604020202020204" pitchFamily="34" charset="0"/>
              </a:rPr>
              <a:t>PREFACE - i - </a:t>
            </a:r>
          </a:p>
        </p:txBody>
      </p:sp>
      <p:sp>
        <p:nvSpPr>
          <p:cNvPr id="6" name="TextBox 5">
            <a:extLst>
              <a:ext uri="{FF2B5EF4-FFF2-40B4-BE49-F238E27FC236}">
                <a16:creationId xmlns:a16="http://schemas.microsoft.com/office/drawing/2014/main" id="{34459D82-D79A-534F-8887-2ADE5586666E}"/>
              </a:ext>
            </a:extLst>
          </p:cNvPr>
          <p:cNvSpPr txBox="1"/>
          <p:nvPr/>
        </p:nvSpPr>
        <p:spPr>
          <a:xfrm>
            <a:off x="2133600" y="6257078"/>
            <a:ext cx="5867400" cy="338554"/>
          </a:xfrm>
          <a:prstGeom prst="rect">
            <a:avLst/>
          </a:prstGeom>
          <a:solidFill>
            <a:schemeClr val="bg1"/>
          </a:solidFill>
        </p:spPr>
        <p:txBody>
          <a:bodyPr wrap="square" rtlCol="0">
            <a:spAutoFit/>
          </a:bodyPr>
          <a:lstStyle/>
          <a:p>
            <a:r>
              <a:rPr lang="en-US" sz="800" i="1" dirty="0">
                <a:solidFill>
                  <a:srgbClr val="4C91C3"/>
                </a:solidFill>
                <a:latin typeface="Arial" panose="020B0604020202020204" pitchFamily="34" charset="0"/>
                <a:cs typeface="Arial" panose="020B0604020202020204" pitchFamily="34" charset="0"/>
              </a:rPr>
              <a:t>(C) 2021 Semiconductor Industry Association All Rights Reserved. </a:t>
            </a:r>
          </a:p>
          <a:p>
            <a:r>
              <a:rPr lang="en-US" sz="800" i="1" dirty="0">
                <a:solidFill>
                  <a:srgbClr val="4C91C3"/>
                </a:solidFill>
                <a:latin typeface="Arial" panose="020B0604020202020204" pitchFamily="34" charset="0"/>
                <a:cs typeface="Arial" panose="020B0604020202020204" pitchFamily="34" charset="0"/>
              </a:rPr>
              <a:t>Reproduction in any form (including copying machines) in whole or part, without written permission is prohibited by law. </a:t>
            </a:r>
          </a:p>
        </p:txBody>
      </p:sp>
    </p:spTree>
    <p:extLst>
      <p:ext uri="{BB962C8B-B14F-4D97-AF65-F5344CB8AC3E}">
        <p14:creationId xmlns:p14="http://schemas.microsoft.com/office/powerpoint/2010/main" val="878382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00B443D-0300-407B-9BF5-F8C4B1BC397C}"/>
              </a:ext>
            </a:extLst>
          </p:cNvPr>
          <p:cNvSpPr txBox="1">
            <a:spLocks/>
          </p:cNvSpPr>
          <p:nvPr/>
        </p:nvSpPr>
        <p:spPr>
          <a:xfrm>
            <a:off x="381000" y="254168"/>
            <a:ext cx="11125200" cy="699723"/>
          </a:xfrm>
          <a:prstGeom prst="rect">
            <a:avLst/>
          </a:prstGeom>
        </p:spPr>
        <p:txBody>
          <a:bodyPr>
            <a:normAutofit fontScale="82500" lnSpcReduction="10000"/>
          </a:bodyPr>
          <a:lstStyle>
            <a:lvl1pPr algn="l" defTabSz="457178" rtl="0" eaLnBrk="1" latinLnBrk="0" hangingPunct="1">
              <a:spcBef>
                <a:spcPct val="0"/>
              </a:spcBef>
              <a:buNone/>
              <a:defRPr sz="3900" b="0" i="0" kern="1200">
                <a:solidFill>
                  <a:srgbClr val="054AD9"/>
                </a:solidFill>
                <a:latin typeface="+mj-lt"/>
                <a:ea typeface="+mj-ea"/>
                <a:cs typeface="+mj-cs"/>
              </a:defRPr>
            </a:lvl1pPr>
          </a:lstStyle>
          <a:p>
            <a:r>
              <a:rPr lang="en-US" sz="3100" dirty="0"/>
              <a:t>SEMICONDUCTOR INDUSTRY ASSOCIATION ANNUAL DATABOOK </a:t>
            </a:r>
            <a:r>
              <a:rPr lang="en-US" dirty="0"/>
              <a:t>	</a:t>
            </a:r>
          </a:p>
        </p:txBody>
      </p:sp>
      <p:sp>
        <p:nvSpPr>
          <p:cNvPr id="3" name="Content Placeholder 4">
            <a:extLst>
              <a:ext uri="{FF2B5EF4-FFF2-40B4-BE49-F238E27FC236}">
                <a16:creationId xmlns:a16="http://schemas.microsoft.com/office/drawing/2014/main" id="{BBC2E54D-D722-4AD1-8EB7-542E215252DE}"/>
              </a:ext>
            </a:extLst>
          </p:cNvPr>
          <p:cNvSpPr txBox="1">
            <a:spLocks/>
          </p:cNvSpPr>
          <p:nvPr/>
        </p:nvSpPr>
        <p:spPr>
          <a:xfrm>
            <a:off x="381000" y="953891"/>
            <a:ext cx="11258524" cy="493909"/>
          </a:xfrm>
          <a:prstGeom prst="rect">
            <a:avLst/>
          </a:prstGeom>
        </p:spPr>
        <p:txBody>
          <a:bodyPr>
            <a:normAutofit/>
          </a:bodyPr>
          <a:lstStyle>
            <a:lvl1pPr marL="342884" indent="-342884" algn="l" defTabSz="457178" rtl="0" eaLnBrk="1" latinLnBrk="0" hangingPunct="1">
              <a:spcBef>
                <a:spcPct val="20000"/>
              </a:spcBef>
              <a:buFont typeface="Arial"/>
              <a:buChar char="•"/>
              <a:defRPr sz="3000" kern="1200">
                <a:solidFill>
                  <a:srgbClr val="000000"/>
                </a:solidFill>
                <a:latin typeface="+mn-lt"/>
                <a:ea typeface="+mn-ea"/>
                <a:cs typeface="+mn-cs"/>
              </a:defRPr>
            </a:lvl1pPr>
            <a:lvl2pPr marL="742913" indent="-285736" algn="l" defTabSz="457178" rtl="0" eaLnBrk="1" latinLnBrk="0" hangingPunct="1">
              <a:spcBef>
                <a:spcPct val="20000"/>
              </a:spcBef>
              <a:buFont typeface="Arial"/>
              <a:buChar char="–"/>
              <a:defRPr sz="2500" kern="1200">
                <a:solidFill>
                  <a:srgbClr val="000000"/>
                </a:solidFill>
                <a:latin typeface="+mn-lt"/>
                <a:ea typeface="+mn-ea"/>
                <a:cs typeface="+mn-cs"/>
              </a:defRPr>
            </a:lvl2pPr>
            <a:lvl3pPr marL="1142944" indent="-228588" algn="l" defTabSz="457178" rtl="0" eaLnBrk="1" latinLnBrk="0" hangingPunct="1">
              <a:spcBef>
                <a:spcPct val="20000"/>
              </a:spcBef>
              <a:buFont typeface="Arial"/>
              <a:buChar char="•"/>
              <a:defRPr sz="2000" kern="1200">
                <a:solidFill>
                  <a:srgbClr val="000000"/>
                </a:solidFill>
                <a:latin typeface="+mn-lt"/>
                <a:ea typeface="+mn-ea"/>
                <a:cs typeface="+mn-cs"/>
              </a:defRPr>
            </a:lvl3pPr>
            <a:lvl4pPr marL="1600120" indent="-228588" algn="l" defTabSz="457178" rtl="0" eaLnBrk="1" latinLnBrk="0" hangingPunct="1">
              <a:spcBef>
                <a:spcPct val="20000"/>
              </a:spcBef>
              <a:buFont typeface="Arial"/>
              <a:buChar char="–"/>
              <a:defRPr sz="2000" kern="1200">
                <a:solidFill>
                  <a:srgbClr val="000000"/>
                </a:solidFill>
                <a:latin typeface="+mn-lt"/>
                <a:ea typeface="+mn-ea"/>
                <a:cs typeface="+mn-cs"/>
              </a:defRPr>
            </a:lvl4pPr>
            <a:lvl5pPr marL="2057297" indent="-228588" algn="l" defTabSz="457178" rtl="0" eaLnBrk="1" latinLnBrk="0" hangingPunct="1">
              <a:spcBef>
                <a:spcPct val="20000"/>
              </a:spcBef>
              <a:buFont typeface="Arial"/>
              <a:buChar char="»"/>
              <a:defRPr sz="2000" kern="1200">
                <a:solidFill>
                  <a:srgbClr val="000000"/>
                </a:solidFill>
                <a:latin typeface="+mn-lt"/>
                <a:ea typeface="+mn-ea"/>
                <a:cs typeface="+mn-cs"/>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b="1" dirty="0">
                <a:solidFill>
                  <a:schemeClr val="accent6">
                    <a:lumMod val="75000"/>
                  </a:schemeClr>
                </a:solidFill>
              </a:rPr>
              <a:t>REVIEW OF GLOBAL AND U.S. SEMICONDUCTOR COMPETITIVE TRENDS</a:t>
            </a:r>
          </a:p>
          <a:p>
            <a:pPr marL="0" indent="0">
              <a:buNone/>
            </a:pPr>
            <a:endParaRPr lang="en-US" sz="2000" b="1" dirty="0">
              <a:solidFill>
                <a:srgbClr val="F79646"/>
              </a:solidFill>
            </a:endParaRPr>
          </a:p>
        </p:txBody>
      </p:sp>
      <p:sp>
        <p:nvSpPr>
          <p:cNvPr id="4" name="Content Placeholder 4">
            <a:extLst>
              <a:ext uri="{FF2B5EF4-FFF2-40B4-BE49-F238E27FC236}">
                <a16:creationId xmlns:a16="http://schemas.microsoft.com/office/drawing/2014/main" id="{CCA58B46-5F18-42F1-ADF7-237D6E3CC1D0}"/>
              </a:ext>
            </a:extLst>
          </p:cNvPr>
          <p:cNvSpPr txBox="1">
            <a:spLocks/>
          </p:cNvSpPr>
          <p:nvPr/>
        </p:nvSpPr>
        <p:spPr>
          <a:xfrm>
            <a:off x="533400" y="1981200"/>
            <a:ext cx="11258524" cy="4177077"/>
          </a:xfrm>
          <a:prstGeom prst="rect">
            <a:avLst/>
          </a:prstGeom>
        </p:spPr>
        <p:txBody>
          <a:bodyPr vert="horz" lIns="91440" tIns="45720" rIns="91440" bIns="45720" numCol="2" spcCol="457200" rtlCol="0">
            <a:noAutofit/>
          </a:bodyPr>
          <a:lstStyle>
            <a:lvl1pPr marL="0" indent="0" algn="l" defTabSz="457200" rtl="0" eaLnBrk="1" latinLnBrk="0" hangingPunct="1">
              <a:spcBef>
                <a:spcPct val="20000"/>
              </a:spcBef>
              <a:buClr>
                <a:srgbClr val="D88927"/>
              </a:buClr>
              <a:buFont typeface="Arial"/>
              <a:buNone/>
              <a:defRPr sz="2800" b="1" kern="1200">
                <a:solidFill>
                  <a:srgbClr val="0AACD8"/>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D88927"/>
              </a:buClr>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D88927"/>
              </a:buClr>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D88927"/>
              </a:buClr>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D88927"/>
              </a:buClr>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800"/>
              </a:spcAft>
            </a:pPr>
            <a:r>
              <a:rPr lang="en-US" sz="1200" dirty="0">
                <a:solidFill>
                  <a:schemeClr val="tx1"/>
                </a:solidFill>
              </a:rPr>
              <a:t>ORGANIZATION OF REPORT</a:t>
            </a:r>
          </a:p>
          <a:p>
            <a:pPr>
              <a:spcAft>
                <a:spcPts val="800"/>
              </a:spcAft>
            </a:pPr>
            <a:r>
              <a:rPr lang="en-US" sz="1200" dirty="0">
                <a:solidFill>
                  <a:schemeClr val="tx1"/>
                </a:solidFill>
              </a:rPr>
              <a:t>The following is a brief outline of the trends covered in the SIA Databook.</a:t>
            </a:r>
          </a:p>
          <a:p>
            <a:pPr>
              <a:spcAft>
                <a:spcPts val="800"/>
              </a:spcAft>
            </a:pPr>
            <a:r>
              <a:rPr lang="en-US" sz="1200" dirty="0">
                <a:solidFill>
                  <a:schemeClr val="tx1"/>
                </a:solidFill>
              </a:rPr>
              <a:t>Section 1: 	Global Industry Overview</a:t>
            </a:r>
          </a:p>
          <a:p>
            <a:pPr>
              <a:spcAft>
                <a:spcPts val="800"/>
              </a:spcAft>
            </a:pPr>
            <a:r>
              <a:rPr lang="en-US" sz="1200" dirty="0">
                <a:solidFill>
                  <a:schemeClr val="tx1"/>
                </a:solidFill>
              </a:rPr>
              <a:t>Section 2: 	U.S. Industry Overview</a:t>
            </a:r>
          </a:p>
          <a:p>
            <a:pPr>
              <a:spcAft>
                <a:spcPts val="800"/>
              </a:spcAft>
            </a:pPr>
            <a:r>
              <a:rPr lang="en-US" sz="1200" dirty="0">
                <a:solidFill>
                  <a:schemeClr val="tx1"/>
                </a:solidFill>
              </a:rPr>
              <a:t>Section 3: 	Global Market</a:t>
            </a:r>
          </a:p>
          <a:p>
            <a:pPr>
              <a:spcAft>
                <a:spcPts val="800"/>
              </a:spcAft>
            </a:pPr>
            <a:r>
              <a:rPr lang="en-US" sz="1200" dirty="0">
                <a:solidFill>
                  <a:schemeClr val="tx1"/>
                </a:solidFill>
              </a:rPr>
              <a:t>Section 4: 	U.S. Industry Business Profile</a:t>
            </a:r>
          </a:p>
          <a:p>
            <a:pPr>
              <a:spcAft>
                <a:spcPts val="800"/>
              </a:spcAft>
            </a:pPr>
            <a:r>
              <a:rPr lang="en-US" sz="1200" dirty="0">
                <a:solidFill>
                  <a:schemeClr val="tx1"/>
                </a:solidFill>
              </a:rPr>
              <a:t>Section 5: 	Capital and R&amp;D Investment</a:t>
            </a:r>
          </a:p>
          <a:p>
            <a:pPr>
              <a:spcAft>
                <a:spcPts val="800"/>
              </a:spcAft>
            </a:pPr>
            <a:r>
              <a:rPr lang="en-US" sz="1200" dirty="0">
                <a:solidFill>
                  <a:schemeClr val="tx1"/>
                </a:solidFill>
              </a:rPr>
              <a:t>Section 6: 	Jobs</a:t>
            </a:r>
          </a:p>
          <a:p>
            <a:pPr>
              <a:spcAft>
                <a:spcPts val="800"/>
              </a:spcAft>
            </a:pPr>
            <a:r>
              <a:rPr lang="en-US" sz="1200" dirty="0">
                <a:solidFill>
                  <a:schemeClr val="tx1"/>
                </a:solidFill>
              </a:rPr>
              <a:t>Section 7: 	Productivity &amp; Profitability</a:t>
            </a:r>
          </a:p>
          <a:p>
            <a:pPr>
              <a:spcAft>
                <a:spcPts val="800"/>
              </a:spcAft>
            </a:pPr>
            <a:endParaRPr lang="en-US" sz="1200" dirty="0">
              <a:solidFill>
                <a:schemeClr val="tx1"/>
              </a:solidFill>
            </a:endParaRPr>
          </a:p>
          <a:p>
            <a:pPr>
              <a:spcAft>
                <a:spcPts val="800"/>
              </a:spcAft>
            </a:pPr>
            <a:endParaRPr lang="en-US" sz="1200" dirty="0">
              <a:solidFill>
                <a:schemeClr val="tx1"/>
              </a:solidFill>
            </a:endParaRPr>
          </a:p>
          <a:p>
            <a:pPr>
              <a:spcAft>
                <a:spcPts val="800"/>
              </a:spcAft>
            </a:pPr>
            <a:endParaRPr lang="en-US" sz="1200" dirty="0">
              <a:solidFill>
                <a:schemeClr val="tx1"/>
              </a:solidFill>
            </a:endParaRPr>
          </a:p>
          <a:p>
            <a:pPr>
              <a:spcAft>
                <a:spcPts val="800"/>
              </a:spcAft>
            </a:pPr>
            <a:r>
              <a:rPr lang="en-US" sz="1200" dirty="0">
                <a:solidFill>
                  <a:schemeClr val="tx1"/>
                </a:solidFill>
              </a:rPr>
              <a:t>DESCRIPTION OF RESULTS</a:t>
            </a:r>
          </a:p>
          <a:p>
            <a:pPr>
              <a:spcAft>
                <a:spcPts val="800"/>
              </a:spcAft>
            </a:pPr>
            <a:r>
              <a:rPr lang="en-US" sz="1200" b="0" dirty="0">
                <a:solidFill>
                  <a:schemeClr val="tx1"/>
                </a:solidFill>
              </a:rPr>
              <a:t>The majority of charts and tables present historical trends in a ratio format, and include "mean" and "median" data. Mean values are determined by first totaling both the ratio numerator and denominator for firms and dividing these totals to determine the "average" industry result. Computed in this manner, the result is weighted by the relative size of each firm: large firms impact the ratio in greater proportion than small firms. However, the median value is not weighted by firm size, because one half of the respondents report a higher ratio, and one half report a lower ratio.</a:t>
            </a:r>
          </a:p>
          <a:p>
            <a:pPr>
              <a:spcAft>
                <a:spcPts val="800"/>
              </a:spcAft>
            </a:pPr>
            <a:r>
              <a:rPr lang="en-US" sz="1200" b="0" dirty="0">
                <a:solidFill>
                  <a:schemeClr val="tx1"/>
                </a:solidFill>
              </a:rPr>
              <a:t>In some cases, total sales, market shares, or investments levels are presented. Sales and market share data are derived from the WSTS. Total industry outlays for investment and research and development (R&amp;D) are inferred from the expenditure rates of survey respondents, the respondents' share of the U.S.-based industry, and the 10K/10Q filings of U.S. semiconductor companies to the SEC.</a:t>
            </a:r>
          </a:p>
          <a:p>
            <a:pPr>
              <a:spcAft>
                <a:spcPts val="800"/>
              </a:spcAft>
            </a:pPr>
            <a:endParaRPr lang="en-US" sz="1200" dirty="0">
              <a:solidFill>
                <a:schemeClr val="tx1"/>
              </a:solidFill>
            </a:endParaRPr>
          </a:p>
        </p:txBody>
      </p:sp>
      <p:sp>
        <p:nvSpPr>
          <p:cNvPr id="5" name="Rectangle 4">
            <a:extLst>
              <a:ext uri="{FF2B5EF4-FFF2-40B4-BE49-F238E27FC236}">
                <a16:creationId xmlns:a16="http://schemas.microsoft.com/office/drawing/2014/main" id="{766A8D6E-ABE5-9242-96CD-238910C34269}"/>
              </a:ext>
            </a:extLst>
          </p:cNvPr>
          <p:cNvSpPr/>
          <p:nvPr/>
        </p:nvSpPr>
        <p:spPr>
          <a:xfrm>
            <a:off x="10972800" y="6314501"/>
            <a:ext cx="1165704" cy="261610"/>
          </a:xfrm>
          <a:prstGeom prst="rect">
            <a:avLst/>
          </a:prstGeom>
        </p:spPr>
        <p:txBody>
          <a:bodyPr wrap="none">
            <a:spAutoFit/>
          </a:bodyPr>
          <a:lstStyle/>
          <a:p>
            <a:r>
              <a:rPr lang="en-US" sz="1100" dirty="0">
                <a:solidFill>
                  <a:schemeClr val="tx1">
                    <a:lumMod val="75000"/>
                    <a:lumOff val="25000"/>
                  </a:schemeClr>
                </a:solidFill>
                <a:latin typeface="Arial" panose="020B0604020202020204" pitchFamily="34" charset="0"/>
                <a:cs typeface="Arial" panose="020B0604020202020204" pitchFamily="34" charset="0"/>
              </a:rPr>
              <a:t>PREFACE - ii - </a:t>
            </a:r>
          </a:p>
        </p:txBody>
      </p:sp>
      <p:sp>
        <p:nvSpPr>
          <p:cNvPr id="7" name="TextBox 6">
            <a:extLst>
              <a:ext uri="{FF2B5EF4-FFF2-40B4-BE49-F238E27FC236}">
                <a16:creationId xmlns:a16="http://schemas.microsoft.com/office/drawing/2014/main" id="{AB178211-09C4-4D18-816A-468F2A4FD8E6}"/>
              </a:ext>
            </a:extLst>
          </p:cNvPr>
          <p:cNvSpPr txBox="1"/>
          <p:nvPr/>
        </p:nvSpPr>
        <p:spPr>
          <a:xfrm>
            <a:off x="2133600" y="6257078"/>
            <a:ext cx="5867400" cy="338554"/>
          </a:xfrm>
          <a:prstGeom prst="rect">
            <a:avLst/>
          </a:prstGeom>
          <a:solidFill>
            <a:schemeClr val="bg1"/>
          </a:solidFill>
        </p:spPr>
        <p:txBody>
          <a:bodyPr wrap="square" rtlCol="0">
            <a:spAutoFit/>
          </a:bodyPr>
          <a:lstStyle/>
          <a:p>
            <a:r>
              <a:rPr lang="en-US" sz="800" i="1" dirty="0">
                <a:solidFill>
                  <a:srgbClr val="4C91C3"/>
                </a:solidFill>
                <a:latin typeface="Arial" panose="020B0604020202020204" pitchFamily="34" charset="0"/>
                <a:cs typeface="Arial" panose="020B0604020202020204" pitchFamily="34" charset="0"/>
              </a:rPr>
              <a:t>(C) 2021 Semiconductor Industry Association All Rights Reserved. </a:t>
            </a:r>
          </a:p>
          <a:p>
            <a:r>
              <a:rPr lang="en-US" sz="800" i="1" dirty="0">
                <a:solidFill>
                  <a:srgbClr val="4C91C3"/>
                </a:solidFill>
                <a:latin typeface="Arial" panose="020B0604020202020204" pitchFamily="34" charset="0"/>
                <a:cs typeface="Arial" panose="020B0604020202020204" pitchFamily="34" charset="0"/>
              </a:rPr>
              <a:t>Reproduction in any form (including copying machines) in whole or part, without written permission is prohibited by law. </a:t>
            </a:r>
          </a:p>
        </p:txBody>
      </p:sp>
    </p:spTree>
    <p:extLst>
      <p:ext uri="{BB962C8B-B14F-4D97-AF65-F5344CB8AC3E}">
        <p14:creationId xmlns:p14="http://schemas.microsoft.com/office/powerpoint/2010/main" val="998098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ED083540-1324-4016-91B7-1934BDD177CD}"/>
              </a:ext>
            </a:extLst>
          </p:cNvPr>
          <p:cNvSpPr txBox="1">
            <a:spLocks/>
          </p:cNvSpPr>
          <p:nvPr/>
        </p:nvSpPr>
        <p:spPr>
          <a:xfrm>
            <a:off x="476276" y="685800"/>
            <a:ext cx="10569180" cy="761999"/>
          </a:xfrm>
          <a:prstGeom prst="rect">
            <a:avLst/>
          </a:prstGeom>
        </p:spPr>
        <p:txBody>
          <a:bodyPr>
            <a:normAutofit/>
          </a:bodyPr>
          <a:lstStyle>
            <a:lvl1pPr marL="342884" indent="-342884" algn="l" defTabSz="457178" rtl="0" eaLnBrk="1" latinLnBrk="0" hangingPunct="1">
              <a:spcBef>
                <a:spcPct val="20000"/>
              </a:spcBef>
              <a:buFont typeface="Arial"/>
              <a:buChar char="•"/>
              <a:defRPr sz="3000" kern="1200">
                <a:solidFill>
                  <a:srgbClr val="000000"/>
                </a:solidFill>
                <a:latin typeface="+mn-lt"/>
                <a:ea typeface="+mn-ea"/>
                <a:cs typeface="+mn-cs"/>
              </a:defRPr>
            </a:lvl1pPr>
            <a:lvl2pPr marL="742913" indent="-285736" algn="l" defTabSz="457178" rtl="0" eaLnBrk="1" latinLnBrk="0" hangingPunct="1">
              <a:spcBef>
                <a:spcPct val="20000"/>
              </a:spcBef>
              <a:buFont typeface="Arial"/>
              <a:buChar char="–"/>
              <a:defRPr sz="2500" kern="1200">
                <a:solidFill>
                  <a:srgbClr val="000000"/>
                </a:solidFill>
                <a:latin typeface="+mn-lt"/>
                <a:ea typeface="+mn-ea"/>
                <a:cs typeface="+mn-cs"/>
              </a:defRPr>
            </a:lvl2pPr>
            <a:lvl3pPr marL="1142944" indent="-228588" algn="l" defTabSz="457178" rtl="0" eaLnBrk="1" latinLnBrk="0" hangingPunct="1">
              <a:spcBef>
                <a:spcPct val="20000"/>
              </a:spcBef>
              <a:buFont typeface="Arial"/>
              <a:buChar char="•"/>
              <a:defRPr sz="2000" kern="1200">
                <a:solidFill>
                  <a:srgbClr val="000000"/>
                </a:solidFill>
                <a:latin typeface="+mn-lt"/>
                <a:ea typeface="+mn-ea"/>
                <a:cs typeface="+mn-cs"/>
              </a:defRPr>
            </a:lvl3pPr>
            <a:lvl4pPr marL="1600120" indent="-228588" algn="l" defTabSz="457178" rtl="0" eaLnBrk="1" latinLnBrk="0" hangingPunct="1">
              <a:spcBef>
                <a:spcPct val="20000"/>
              </a:spcBef>
              <a:buFont typeface="Arial"/>
              <a:buChar char="–"/>
              <a:defRPr sz="2000" kern="1200">
                <a:solidFill>
                  <a:srgbClr val="000000"/>
                </a:solidFill>
                <a:latin typeface="+mn-lt"/>
                <a:ea typeface="+mn-ea"/>
                <a:cs typeface="+mn-cs"/>
              </a:defRPr>
            </a:lvl4pPr>
            <a:lvl5pPr marL="2057297" indent="-228588" algn="l" defTabSz="457178" rtl="0" eaLnBrk="1" latinLnBrk="0" hangingPunct="1">
              <a:spcBef>
                <a:spcPct val="20000"/>
              </a:spcBef>
              <a:buFont typeface="Arial"/>
              <a:buChar char="»"/>
              <a:defRPr sz="2000" kern="1200">
                <a:solidFill>
                  <a:srgbClr val="000000"/>
                </a:solidFill>
                <a:latin typeface="+mn-lt"/>
                <a:ea typeface="+mn-ea"/>
                <a:cs typeface="+mn-cs"/>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dirty="0">
                <a:solidFill>
                  <a:schemeClr val="accent6">
                    <a:lumMod val="75000"/>
                  </a:schemeClr>
                </a:solidFill>
              </a:rPr>
              <a:t>List of Figures</a:t>
            </a:r>
          </a:p>
          <a:p>
            <a:pPr marL="0" indent="0" algn="ctr">
              <a:buNone/>
            </a:pPr>
            <a:r>
              <a:rPr lang="en-US" sz="1600" dirty="0">
                <a:solidFill>
                  <a:schemeClr val="accent6">
                    <a:lumMod val="75000"/>
                  </a:schemeClr>
                </a:solidFill>
              </a:rPr>
              <a:t>(Page Numbers in Parentheses) </a:t>
            </a:r>
          </a:p>
        </p:txBody>
      </p:sp>
      <p:sp>
        <p:nvSpPr>
          <p:cNvPr id="4" name="Content Placeholder 4">
            <a:extLst>
              <a:ext uri="{FF2B5EF4-FFF2-40B4-BE49-F238E27FC236}">
                <a16:creationId xmlns:a16="http://schemas.microsoft.com/office/drawing/2014/main" id="{DC071AB6-0503-4E6F-B56A-96C721707197}"/>
              </a:ext>
            </a:extLst>
          </p:cNvPr>
          <p:cNvSpPr txBox="1">
            <a:spLocks/>
          </p:cNvSpPr>
          <p:nvPr/>
        </p:nvSpPr>
        <p:spPr>
          <a:xfrm>
            <a:off x="453738" y="1475703"/>
            <a:ext cx="11658600" cy="4815887"/>
          </a:xfrm>
          <a:prstGeom prst="rect">
            <a:avLst/>
          </a:prstGeom>
        </p:spPr>
        <p:txBody>
          <a:bodyPr vert="horz" lIns="91440" tIns="45720" rIns="91440" bIns="45720" numCol="1" spcCol="457200" rtlCol="0">
            <a:normAutofit/>
          </a:bodyPr>
          <a:lstStyle>
            <a:lvl1pPr marL="0" indent="0" algn="l" defTabSz="457200" rtl="0" eaLnBrk="1" latinLnBrk="0" hangingPunct="1">
              <a:spcBef>
                <a:spcPct val="20000"/>
              </a:spcBef>
              <a:buClr>
                <a:srgbClr val="D88927"/>
              </a:buClr>
              <a:buFont typeface="Arial"/>
              <a:buNone/>
              <a:defRPr sz="2800" b="1" kern="1200">
                <a:solidFill>
                  <a:srgbClr val="0AACD8"/>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D88927"/>
              </a:buClr>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D88927"/>
              </a:buClr>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D88927"/>
              </a:buClr>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D88927"/>
              </a:buClr>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744538">
              <a:tabLst>
                <a:tab pos="971550" algn="l"/>
              </a:tabLst>
            </a:pPr>
            <a:r>
              <a:rPr lang="en-US" sz="1100" dirty="0">
                <a:solidFill>
                  <a:schemeClr val="tx1"/>
                </a:solidFill>
              </a:rPr>
              <a:t>(1)    SECTION 1: GLOBAL INDUSTRY OVERVIEW</a:t>
            </a:r>
            <a:endParaRPr lang="en-US" sz="700" dirty="0">
              <a:solidFill>
                <a:schemeClr val="tx1"/>
              </a:solidFill>
            </a:endParaRPr>
          </a:p>
          <a:p>
            <a:pPr defTabSz="744538">
              <a:tabLst>
                <a:tab pos="971550" algn="l"/>
              </a:tabLst>
            </a:pPr>
            <a:r>
              <a:rPr lang="en-US" sz="1000" b="0" dirty="0">
                <a:solidFill>
                  <a:schemeClr val="tx1"/>
                </a:solidFill>
              </a:rPr>
              <a:t>          (2)    The Global Semiconductor Industry has been One of the Fastest Growing Industrial Sectors in the Global Economy</a:t>
            </a:r>
          </a:p>
          <a:p>
            <a:pPr defTabSz="744538">
              <a:tabLst>
                <a:tab pos="971550" algn="l"/>
              </a:tabLst>
            </a:pPr>
            <a:r>
              <a:rPr lang="en-US" sz="1000" b="0" dirty="0">
                <a:solidFill>
                  <a:schemeClr val="tx1"/>
                </a:solidFill>
              </a:rPr>
              <a:t>          (3)    Annual Growth Rates of Worldwide Semiconductor Industry Sales have been Cyclical and Volatile</a:t>
            </a:r>
          </a:p>
          <a:p>
            <a:pPr defTabSz="744538">
              <a:tabLst>
                <a:tab pos="971550" algn="l"/>
              </a:tabLst>
            </a:pPr>
            <a:r>
              <a:rPr lang="en-US" sz="1000" b="0" dirty="0">
                <a:solidFill>
                  <a:schemeClr val="tx1"/>
                </a:solidFill>
              </a:rPr>
              <a:t>          (4)    The Semiconductor Industry has been Characterized by Short-Term Sales Volatility</a:t>
            </a:r>
          </a:p>
          <a:p>
            <a:pPr defTabSz="744538">
              <a:tabLst>
                <a:tab pos="971550" algn="l"/>
              </a:tabLst>
            </a:pPr>
            <a:r>
              <a:rPr lang="en-US" sz="1000" b="0" dirty="0">
                <a:solidFill>
                  <a:schemeClr val="tx1"/>
                </a:solidFill>
              </a:rPr>
              <a:t>          (5)    Annual Growth Rates for Worldwide Sales of Memory Semiconductors have Historically been more Volatile than Non-Memory Semiconductors</a:t>
            </a:r>
          </a:p>
          <a:p>
            <a:pPr defTabSz="744538">
              <a:tabLst>
                <a:tab pos="971550" algn="l"/>
              </a:tabLst>
            </a:pPr>
            <a:r>
              <a:rPr lang="en-US" sz="1050" dirty="0">
                <a:solidFill>
                  <a:schemeClr val="tx1"/>
                </a:solidFill>
              </a:rPr>
              <a:t> </a:t>
            </a:r>
          </a:p>
          <a:p>
            <a:pPr defTabSz="744538">
              <a:tabLst>
                <a:tab pos="971550" algn="l"/>
              </a:tabLst>
            </a:pPr>
            <a:r>
              <a:rPr lang="en-US" sz="1100" dirty="0">
                <a:solidFill>
                  <a:schemeClr val="tx1"/>
                </a:solidFill>
              </a:rPr>
              <a:t>(6)     SECTION 2: U.S. INDUSTRY OVERVIEW </a:t>
            </a:r>
          </a:p>
          <a:p>
            <a:pPr defTabSz="744538">
              <a:tabLst>
                <a:tab pos="971550" algn="l"/>
              </a:tabLst>
            </a:pPr>
            <a:r>
              <a:rPr lang="en-US" sz="1000" dirty="0">
                <a:solidFill>
                  <a:schemeClr val="tx1"/>
                </a:solidFill>
              </a:rPr>
              <a:t>          </a:t>
            </a:r>
            <a:r>
              <a:rPr lang="en-US" sz="1000" b="0" dirty="0">
                <a:solidFill>
                  <a:schemeClr val="tx1"/>
                </a:solidFill>
              </a:rPr>
              <a:t>(7)    The U.S. Semiconductor Industry has Nearly Half of the Global Market Share</a:t>
            </a:r>
          </a:p>
          <a:p>
            <a:pPr defTabSz="744538">
              <a:tabLst>
                <a:tab pos="971550" algn="l"/>
              </a:tabLst>
            </a:pPr>
            <a:r>
              <a:rPr lang="en-US" sz="1000" b="0" dirty="0">
                <a:solidFill>
                  <a:schemeClr val="tx1"/>
                </a:solidFill>
              </a:rPr>
              <a:t>          (8)    U.S.-Based Industry Semiconductor Sales have Displayed Similar Steady Annual Growth as the Overall Global Industry</a:t>
            </a:r>
          </a:p>
          <a:p>
            <a:pPr defTabSz="744538">
              <a:tabLst>
                <a:tab pos="971550" algn="l"/>
              </a:tabLst>
            </a:pPr>
            <a:r>
              <a:rPr lang="en-US" sz="1000" b="0" dirty="0">
                <a:solidFill>
                  <a:schemeClr val="tx1"/>
                </a:solidFill>
              </a:rPr>
              <a:t>          (9)    Annual Percentage Changes in U.S.-Based Semiconductor Industry Revenues have been Cyclical</a:t>
            </a:r>
          </a:p>
          <a:p>
            <a:pPr defTabSz="744538">
              <a:tabLst>
                <a:tab pos="971550" algn="l"/>
              </a:tabLst>
            </a:pPr>
            <a:r>
              <a:rPr lang="en-US" sz="1000" b="0" dirty="0">
                <a:solidFill>
                  <a:schemeClr val="tx1"/>
                </a:solidFill>
              </a:rPr>
              <a:t>          (10)   U.S.-Based Semiconductor Companies Maintain Market Share Leadership in Most Major Regional Semiconductor Markets</a:t>
            </a:r>
          </a:p>
          <a:p>
            <a:pPr defTabSz="744538">
              <a:tabLst>
                <a:tab pos="971550" algn="l"/>
              </a:tabLst>
            </a:pPr>
            <a:r>
              <a:rPr lang="en-US" sz="1000" b="0" dirty="0">
                <a:solidFill>
                  <a:schemeClr val="tx1"/>
                </a:solidFill>
              </a:rPr>
              <a:t>          (11)   U.S.-Based Semiconductor Companies Maintain Nearly 50 percent of Global Semiconductor Market Share and Lead in Most Major Regional Markets </a:t>
            </a:r>
          </a:p>
          <a:p>
            <a:pPr defTabSz="744538">
              <a:tabLst>
                <a:tab pos="971550" algn="l"/>
              </a:tabLst>
            </a:pPr>
            <a:r>
              <a:rPr lang="en-US" sz="1000" b="0" dirty="0">
                <a:solidFill>
                  <a:schemeClr val="tx1"/>
                </a:solidFill>
              </a:rPr>
              <a:t>          (12)   Semiconductors are one of America’s Top Exports</a:t>
            </a:r>
          </a:p>
          <a:p>
            <a:pPr defTabSz="744538">
              <a:tabLst>
                <a:tab pos="971550" algn="l"/>
              </a:tabLst>
            </a:pPr>
            <a:r>
              <a:rPr lang="en-US" sz="1050" dirty="0">
                <a:solidFill>
                  <a:schemeClr val="tx1"/>
                </a:solidFill>
              </a:rPr>
              <a:t>		</a:t>
            </a:r>
          </a:p>
          <a:p>
            <a:pPr defTabSz="744538">
              <a:tabLst>
                <a:tab pos="971550" algn="l"/>
              </a:tabLst>
            </a:pPr>
            <a:r>
              <a:rPr lang="en-US" sz="1100" dirty="0">
                <a:solidFill>
                  <a:schemeClr val="tx1"/>
                </a:solidFill>
              </a:rPr>
              <a:t>(13)   SECTION 3: GLOBAL MARKET</a:t>
            </a:r>
            <a:r>
              <a:rPr lang="en-US" sz="1050" dirty="0">
                <a:solidFill>
                  <a:schemeClr val="tx1"/>
                </a:solidFill>
              </a:rPr>
              <a:t>	</a:t>
            </a:r>
          </a:p>
          <a:p>
            <a:pPr defTabSz="744538">
              <a:tabLst>
                <a:tab pos="971550" algn="l"/>
              </a:tabLst>
            </a:pPr>
            <a:r>
              <a:rPr lang="en-US" sz="1000" dirty="0">
                <a:solidFill>
                  <a:schemeClr val="tx1"/>
                </a:solidFill>
              </a:rPr>
              <a:t>          </a:t>
            </a:r>
            <a:r>
              <a:rPr lang="en-US" sz="1000" b="0" dirty="0">
                <a:solidFill>
                  <a:schemeClr val="tx1"/>
                </a:solidFill>
              </a:rPr>
              <a:t>(14)   Global Semiconductor Sales are Diversified by Type of Product Sold</a:t>
            </a:r>
          </a:p>
          <a:p>
            <a:pPr defTabSz="744538">
              <a:tabLst>
                <a:tab pos="971550" algn="l"/>
              </a:tabLst>
            </a:pPr>
            <a:r>
              <a:rPr lang="en-US" sz="1000" b="0" dirty="0">
                <a:solidFill>
                  <a:schemeClr val="tx1"/>
                </a:solidFill>
              </a:rPr>
              <a:t>          (15)   While the Type of Semiconductor Products Sold has not Changed Much Over Time, the Share of Each Product of Total Semiconductor Sales has Shifted</a:t>
            </a:r>
          </a:p>
          <a:p>
            <a:pPr defTabSz="744538">
              <a:tabLst>
                <a:tab pos="971550" algn="l"/>
              </a:tabLst>
            </a:pPr>
            <a:r>
              <a:rPr lang="en-US" sz="1000" b="0" dirty="0">
                <a:solidFill>
                  <a:schemeClr val="tx1"/>
                </a:solidFill>
              </a:rPr>
              <a:t>          (16)   Logic Semiconductors Represent the Largest Share of Global Semiconductor Sales by Major Product Sector	</a:t>
            </a:r>
          </a:p>
          <a:p>
            <a:pPr defTabSz="744538">
              <a:tabLst>
                <a:tab pos="971550" algn="l"/>
              </a:tabLst>
            </a:pPr>
            <a:r>
              <a:rPr lang="en-US" sz="1000" b="0" dirty="0">
                <a:solidFill>
                  <a:schemeClr val="tx1"/>
                </a:solidFill>
              </a:rPr>
              <a:t>          (17)   Historically, Memory Semiconductors have Displayed the Most Volatile Growth Rate of Any Major Semiconductor Product Sector</a:t>
            </a:r>
          </a:p>
          <a:p>
            <a:pPr defTabSz="744538">
              <a:tabLst>
                <a:tab pos="971550" algn="l"/>
              </a:tabLst>
            </a:pPr>
            <a:r>
              <a:rPr lang="en-US" sz="1000" b="0" dirty="0">
                <a:solidFill>
                  <a:schemeClr val="tx1"/>
                </a:solidFill>
              </a:rPr>
              <a:t>          (18)   Today, the Asia Pacific is by Far the Largest Regional Semiconductor Market</a:t>
            </a:r>
          </a:p>
          <a:p>
            <a:pPr defTabSz="744538">
              <a:tabLst>
                <a:tab pos="971550" algn="l"/>
              </a:tabLst>
            </a:pPr>
            <a:r>
              <a:rPr lang="en-US" sz="1000" b="0" dirty="0">
                <a:solidFill>
                  <a:schemeClr val="tx1"/>
                </a:solidFill>
              </a:rPr>
              <a:t>          (19)   Leading Regional Semiconductor Markets have Shifted Over Time, with the Asia Pacific Currently the Largest Market</a:t>
            </a:r>
          </a:p>
          <a:p>
            <a:pPr defTabSz="744538">
              <a:tabLst>
                <a:tab pos="971550" algn="l"/>
              </a:tabLst>
            </a:pPr>
            <a:r>
              <a:rPr lang="en-US" sz="1000" b="0" dirty="0">
                <a:solidFill>
                  <a:schemeClr val="tx1"/>
                </a:solidFill>
              </a:rPr>
              <a:t>          (20)   Annual Growth Rates in Regional Markets Exhibit Similar Cyclical Patterns</a:t>
            </a:r>
          </a:p>
          <a:p>
            <a:endParaRPr lang="en-US" sz="1000" b="0" dirty="0">
              <a:solidFill>
                <a:schemeClr val="tx1"/>
              </a:solidFill>
            </a:endParaRPr>
          </a:p>
          <a:p>
            <a:endParaRPr lang="en-US" sz="1000" b="0" dirty="0">
              <a:solidFill>
                <a:schemeClr val="tx1"/>
              </a:solidFill>
            </a:endParaRPr>
          </a:p>
        </p:txBody>
      </p:sp>
      <p:sp>
        <p:nvSpPr>
          <p:cNvPr id="6" name="Rectangle 5">
            <a:extLst>
              <a:ext uri="{FF2B5EF4-FFF2-40B4-BE49-F238E27FC236}">
                <a16:creationId xmlns:a16="http://schemas.microsoft.com/office/drawing/2014/main" id="{2E2D56E9-08C1-F940-9BD1-2D2B26879C5F}"/>
              </a:ext>
            </a:extLst>
          </p:cNvPr>
          <p:cNvSpPr/>
          <p:nvPr/>
        </p:nvSpPr>
        <p:spPr>
          <a:xfrm>
            <a:off x="10984863" y="6291590"/>
            <a:ext cx="1159292" cy="261610"/>
          </a:xfrm>
          <a:prstGeom prst="rect">
            <a:avLst/>
          </a:prstGeom>
        </p:spPr>
        <p:txBody>
          <a:bodyPr wrap="none">
            <a:spAutoFit/>
          </a:bodyPr>
          <a:lstStyle/>
          <a:p>
            <a:r>
              <a:rPr lang="en-US" sz="1100" dirty="0">
                <a:solidFill>
                  <a:schemeClr val="tx1">
                    <a:lumMod val="75000"/>
                    <a:lumOff val="25000"/>
                  </a:schemeClr>
                </a:solidFill>
                <a:latin typeface="Arial" panose="020B0604020202020204" pitchFamily="34" charset="0"/>
                <a:cs typeface="Arial" panose="020B0604020202020204" pitchFamily="34" charset="0"/>
              </a:rPr>
              <a:t>PREFACE - iii -</a:t>
            </a:r>
          </a:p>
        </p:txBody>
      </p:sp>
      <p:sp>
        <p:nvSpPr>
          <p:cNvPr id="7" name="Title 3">
            <a:extLst>
              <a:ext uri="{FF2B5EF4-FFF2-40B4-BE49-F238E27FC236}">
                <a16:creationId xmlns:a16="http://schemas.microsoft.com/office/drawing/2014/main" id="{DC7A7F9E-C7F7-45A9-90ED-34258A931E29}"/>
              </a:ext>
            </a:extLst>
          </p:cNvPr>
          <p:cNvSpPr txBox="1">
            <a:spLocks/>
          </p:cNvSpPr>
          <p:nvPr/>
        </p:nvSpPr>
        <p:spPr>
          <a:xfrm>
            <a:off x="381000" y="254168"/>
            <a:ext cx="11125200" cy="699723"/>
          </a:xfrm>
          <a:prstGeom prst="rect">
            <a:avLst/>
          </a:prstGeom>
        </p:spPr>
        <p:txBody>
          <a:bodyPr>
            <a:normAutofit fontScale="82500" lnSpcReduction="10000"/>
          </a:bodyPr>
          <a:lstStyle>
            <a:lvl1pPr algn="l" defTabSz="457178" rtl="0" eaLnBrk="1" latinLnBrk="0" hangingPunct="1">
              <a:spcBef>
                <a:spcPct val="0"/>
              </a:spcBef>
              <a:buNone/>
              <a:defRPr sz="3900" b="0" i="0" kern="1200">
                <a:solidFill>
                  <a:srgbClr val="054AD9"/>
                </a:solidFill>
                <a:latin typeface="+mj-lt"/>
                <a:ea typeface="+mj-ea"/>
                <a:cs typeface="+mj-cs"/>
              </a:defRPr>
            </a:lvl1pPr>
          </a:lstStyle>
          <a:p>
            <a:r>
              <a:rPr lang="en-US" sz="3100" dirty="0"/>
              <a:t>SEMICONDUCTOR INDUSTRY ASSOCIATION ANNUAL DATABOOK </a:t>
            </a:r>
            <a:r>
              <a:rPr lang="en-US" dirty="0"/>
              <a:t>	</a:t>
            </a:r>
          </a:p>
        </p:txBody>
      </p:sp>
      <p:sp>
        <p:nvSpPr>
          <p:cNvPr id="9" name="TextBox 8">
            <a:extLst>
              <a:ext uri="{FF2B5EF4-FFF2-40B4-BE49-F238E27FC236}">
                <a16:creationId xmlns:a16="http://schemas.microsoft.com/office/drawing/2014/main" id="{8C097C8A-4CD1-43ED-B174-7754B032FFEC}"/>
              </a:ext>
            </a:extLst>
          </p:cNvPr>
          <p:cNvSpPr txBox="1"/>
          <p:nvPr/>
        </p:nvSpPr>
        <p:spPr>
          <a:xfrm>
            <a:off x="2133600" y="6257078"/>
            <a:ext cx="5867400" cy="338554"/>
          </a:xfrm>
          <a:prstGeom prst="rect">
            <a:avLst/>
          </a:prstGeom>
          <a:solidFill>
            <a:schemeClr val="bg1"/>
          </a:solidFill>
        </p:spPr>
        <p:txBody>
          <a:bodyPr wrap="square" rtlCol="0">
            <a:spAutoFit/>
          </a:bodyPr>
          <a:lstStyle/>
          <a:p>
            <a:r>
              <a:rPr lang="en-US" sz="800" i="1" dirty="0">
                <a:solidFill>
                  <a:srgbClr val="4C91C3"/>
                </a:solidFill>
                <a:latin typeface="Arial" panose="020B0604020202020204" pitchFamily="34" charset="0"/>
                <a:cs typeface="Arial" panose="020B0604020202020204" pitchFamily="34" charset="0"/>
              </a:rPr>
              <a:t>(C) 2021 Semiconductor Industry Association All Rights Reserved. </a:t>
            </a:r>
          </a:p>
          <a:p>
            <a:r>
              <a:rPr lang="en-US" sz="800" i="1" dirty="0">
                <a:solidFill>
                  <a:srgbClr val="4C91C3"/>
                </a:solidFill>
                <a:latin typeface="Arial" panose="020B0604020202020204" pitchFamily="34" charset="0"/>
                <a:cs typeface="Arial" panose="020B0604020202020204" pitchFamily="34" charset="0"/>
              </a:rPr>
              <a:t>Reproduction in any form (including copying machines) in whole or part, without written permission is prohibited by law. </a:t>
            </a:r>
          </a:p>
        </p:txBody>
      </p:sp>
    </p:spTree>
    <p:extLst>
      <p:ext uri="{BB962C8B-B14F-4D97-AF65-F5344CB8AC3E}">
        <p14:creationId xmlns:p14="http://schemas.microsoft.com/office/powerpoint/2010/main" val="2908351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ED083540-1324-4016-91B7-1934BDD177CD}"/>
              </a:ext>
            </a:extLst>
          </p:cNvPr>
          <p:cNvSpPr txBox="1">
            <a:spLocks/>
          </p:cNvSpPr>
          <p:nvPr/>
        </p:nvSpPr>
        <p:spPr>
          <a:xfrm>
            <a:off x="476276" y="685800"/>
            <a:ext cx="10569180" cy="761999"/>
          </a:xfrm>
          <a:prstGeom prst="rect">
            <a:avLst/>
          </a:prstGeom>
        </p:spPr>
        <p:txBody>
          <a:bodyPr>
            <a:normAutofit/>
          </a:bodyPr>
          <a:lstStyle>
            <a:lvl1pPr marL="342884" indent="-342884" algn="l" defTabSz="457178" rtl="0" eaLnBrk="1" latinLnBrk="0" hangingPunct="1">
              <a:spcBef>
                <a:spcPct val="20000"/>
              </a:spcBef>
              <a:buFont typeface="Arial"/>
              <a:buChar char="•"/>
              <a:defRPr sz="3000" kern="1200">
                <a:solidFill>
                  <a:srgbClr val="000000"/>
                </a:solidFill>
                <a:latin typeface="+mn-lt"/>
                <a:ea typeface="+mn-ea"/>
                <a:cs typeface="+mn-cs"/>
              </a:defRPr>
            </a:lvl1pPr>
            <a:lvl2pPr marL="742913" indent="-285736" algn="l" defTabSz="457178" rtl="0" eaLnBrk="1" latinLnBrk="0" hangingPunct="1">
              <a:spcBef>
                <a:spcPct val="20000"/>
              </a:spcBef>
              <a:buFont typeface="Arial"/>
              <a:buChar char="–"/>
              <a:defRPr sz="2500" kern="1200">
                <a:solidFill>
                  <a:srgbClr val="000000"/>
                </a:solidFill>
                <a:latin typeface="+mn-lt"/>
                <a:ea typeface="+mn-ea"/>
                <a:cs typeface="+mn-cs"/>
              </a:defRPr>
            </a:lvl2pPr>
            <a:lvl3pPr marL="1142944" indent="-228588" algn="l" defTabSz="457178" rtl="0" eaLnBrk="1" latinLnBrk="0" hangingPunct="1">
              <a:spcBef>
                <a:spcPct val="20000"/>
              </a:spcBef>
              <a:buFont typeface="Arial"/>
              <a:buChar char="•"/>
              <a:defRPr sz="2000" kern="1200">
                <a:solidFill>
                  <a:srgbClr val="000000"/>
                </a:solidFill>
                <a:latin typeface="+mn-lt"/>
                <a:ea typeface="+mn-ea"/>
                <a:cs typeface="+mn-cs"/>
              </a:defRPr>
            </a:lvl3pPr>
            <a:lvl4pPr marL="1600120" indent="-228588" algn="l" defTabSz="457178" rtl="0" eaLnBrk="1" latinLnBrk="0" hangingPunct="1">
              <a:spcBef>
                <a:spcPct val="20000"/>
              </a:spcBef>
              <a:buFont typeface="Arial"/>
              <a:buChar char="–"/>
              <a:defRPr sz="2000" kern="1200">
                <a:solidFill>
                  <a:srgbClr val="000000"/>
                </a:solidFill>
                <a:latin typeface="+mn-lt"/>
                <a:ea typeface="+mn-ea"/>
                <a:cs typeface="+mn-cs"/>
              </a:defRPr>
            </a:lvl4pPr>
            <a:lvl5pPr marL="2057297" indent="-228588" algn="l" defTabSz="457178" rtl="0" eaLnBrk="1" latinLnBrk="0" hangingPunct="1">
              <a:spcBef>
                <a:spcPct val="20000"/>
              </a:spcBef>
              <a:buFont typeface="Arial"/>
              <a:buChar char="»"/>
              <a:defRPr sz="2000" kern="1200">
                <a:solidFill>
                  <a:srgbClr val="000000"/>
                </a:solidFill>
                <a:latin typeface="+mn-lt"/>
                <a:ea typeface="+mn-ea"/>
                <a:cs typeface="+mn-cs"/>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dirty="0">
                <a:solidFill>
                  <a:schemeClr val="accent6">
                    <a:lumMod val="75000"/>
                  </a:schemeClr>
                </a:solidFill>
              </a:rPr>
              <a:t>List of Figures</a:t>
            </a:r>
          </a:p>
          <a:p>
            <a:pPr marL="0" indent="0" algn="ctr">
              <a:buNone/>
            </a:pPr>
            <a:r>
              <a:rPr lang="en-US" sz="1600" dirty="0">
                <a:solidFill>
                  <a:schemeClr val="accent6">
                    <a:lumMod val="75000"/>
                  </a:schemeClr>
                </a:solidFill>
              </a:rPr>
              <a:t>(Page Numbers in Parentheses) </a:t>
            </a:r>
          </a:p>
        </p:txBody>
      </p:sp>
      <p:sp>
        <p:nvSpPr>
          <p:cNvPr id="4" name="Content Placeholder 4">
            <a:extLst>
              <a:ext uri="{FF2B5EF4-FFF2-40B4-BE49-F238E27FC236}">
                <a16:creationId xmlns:a16="http://schemas.microsoft.com/office/drawing/2014/main" id="{DC071AB6-0503-4E6F-B56A-96C721707197}"/>
              </a:ext>
            </a:extLst>
          </p:cNvPr>
          <p:cNvSpPr txBox="1">
            <a:spLocks/>
          </p:cNvSpPr>
          <p:nvPr/>
        </p:nvSpPr>
        <p:spPr>
          <a:xfrm>
            <a:off x="685800" y="1337839"/>
            <a:ext cx="11658600" cy="5029200"/>
          </a:xfrm>
          <a:prstGeom prst="rect">
            <a:avLst/>
          </a:prstGeom>
        </p:spPr>
        <p:txBody>
          <a:bodyPr vert="horz" lIns="91440" tIns="45720" rIns="91440" bIns="45720" numCol="1" spcCol="457200" rtlCol="0">
            <a:normAutofit/>
          </a:bodyPr>
          <a:lstStyle>
            <a:lvl1pPr marL="0" indent="0" algn="l" defTabSz="457200" rtl="0" eaLnBrk="1" latinLnBrk="0" hangingPunct="1">
              <a:spcBef>
                <a:spcPct val="20000"/>
              </a:spcBef>
              <a:buClr>
                <a:srgbClr val="D88927"/>
              </a:buClr>
              <a:buFont typeface="Arial"/>
              <a:buNone/>
              <a:defRPr sz="2800" b="1" kern="1200">
                <a:solidFill>
                  <a:srgbClr val="0AACD8"/>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D88927"/>
              </a:buClr>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D88927"/>
              </a:buClr>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D88927"/>
              </a:buClr>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D88927"/>
              </a:buClr>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744538">
              <a:lnSpc>
                <a:spcPct val="110000"/>
              </a:lnSpc>
              <a:tabLst>
                <a:tab pos="971550" algn="l"/>
              </a:tabLst>
            </a:pPr>
            <a:r>
              <a:rPr lang="en-US" sz="1100" dirty="0">
                <a:solidFill>
                  <a:schemeClr val="tx1"/>
                </a:solidFill>
              </a:rPr>
              <a:t>(21)   SECTION 4: U.S. INDUSTRY BUSINESS PROFILE</a:t>
            </a:r>
          </a:p>
          <a:p>
            <a:pPr defTabSz="744538">
              <a:lnSpc>
                <a:spcPct val="110000"/>
              </a:lnSpc>
              <a:tabLst>
                <a:tab pos="971550" algn="l"/>
              </a:tabLst>
            </a:pPr>
            <a:r>
              <a:rPr lang="en-US" sz="1000" dirty="0">
                <a:solidFill>
                  <a:schemeClr val="tx1"/>
                </a:solidFill>
              </a:rPr>
              <a:t>           </a:t>
            </a:r>
            <a:r>
              <a:rPr lang="en-US" sz="1000" b="0" dirty="0">
                <a:solidFill>
                  <a:schemeClr val="tx1"/>
                </a:solidFill>
              </a:rPr>
              <a:t>(22)   Annual Operating Expenses Remain Relatively Stable Even when the Industry Experiences Volatility</a:t>
            </a:r>
          </a:p>
          <a:p>
            <a:pPr defTabSz="744538">
              <a:lnSpc>
                <a:spcPct val="110000"/>
              </a:lnSpc>
              <a:tabLst>
                <a:tab pos="971550" algn="l"/>
              </a:tabLst>
            </a:pPr>
            <a:r>
              <a:rPr lang="en-US" sz="1000" b="0" dirty="0">
                <a:solidFill>
                  <a:schemeClr val="tx1"/>
                </a:solidFill>
              </a:rPr>
              <a:t>           (23)   Operating Expenses Differ for Fabless Firms and IDMs, Mainly Because IDMs have Higher Capex Costs and Fabless Firms have Higher R&amp;D Costs</a:t>
            </a:r>
          </a:p>
          <a:p>
            <a:pPr defTabSz="744538">
              <a:lnSpc>
                <a:spcPct val="110000"/>
              </a:lnSpc>
              <a:tabLst>
                <a:tab pos="971550" algn="l"/>
              </a:tabLst>
            </a:pPr>
            <a:r>
              <a:rPr lang="en-US" sz="1000" b="0" dirty="0">
                <a:solidFill>
                  <a:schemeClr val="tx1"/>
                </a:solidFill>
              </a:rPr>
              <a:t>           (24)   Major Cost Components have Exhibited Similar Cyclical Patterns as the Industry as a Whole	</a:t>
            </a:r>
          </a:p>
          <a:p>
            <a:pPr defTabSz="744538">
              <a:lnSpc>
                <a:spcPct val="110000"/>
              </a:lnSpc>
              <a:tabLst>
                <a:tab pos="971550" algn="l"/>
              </a:tabLst>
            </a:pPr>
            <a:r>
              <a:rPr lang="en-US" sz="1000" b="0" dirty="0">
                <a:solidFill>
                  <a:schemeClr val="tx1"/>
                </a:solidFill>
              </a:rPr>
              <a:t>           (25)   The Cost Structure of U.S.-Based Semiconductor Producers has Changed Slightly since 2001	</a:t>
            </a:r>
          </a:p>
          <a:p>
            <a:pPr defTabSz="744538">
              <a:lnSpc>
                <a:spcPct val="110000"/>
              </a:lnSpc>
              <a:tabLst>
                <a:tab pos="971550" algn="l"/>
              </a:tabLst>
            </a:pPr>
            <a:r>
              <a:rPr lang="en-US" sz="1000" b="0" dirty="0">
                <a:solidFill>
                  <a:schemeClr val="tx1"/>
                </a:solidFill>
              </a:rPr>
              <a:t>           (26)   Annual Industry Cost per Chip Sold in 2021 Totaled $0.68</a:t>
            </a:r>
          </a:p>
          <a:p>
            <a:pPr defTabSz="744538">
              <a:lnSpc>
                <a:spcPct val="110000"/>
              </a:lnSpc>
              <a:tabLst>
                <a:tab pos="971550" algn="l"/>
              </a:tabLst>
            </a:pPr>
            <a:r>
              <a:rPr lang="en-US" sz="1000" b="0" dirty="0">
                <a:solidFill>
                  <a:schemeClr val="tx1"/>
                </a:solidFill>
              </a:rPr>
              <a:t>           (27)   Annual Industry Cost per Chip Sold has Mostly Decreased since 2001</a:t>
            </a:r>
          </a:p>
          <a:p>
            <a:pPr defTabSz="744538">
              <a:lnSpc>
                <a:spcPct val="110000"/>
              </a:lnSpc>
              <a:tabLst>
                <a:tab pos="971550" algn="l"/>
              </a:tabLst>
            </a:pPr>
            <a:r>
              <a:rPr lang="en-US" sz="1000" b="0" dirty="0">
                <a:solidFill>
                  <a:schemeClr val="tx1"/>
                </a:solidFill>
              </a:rPr>
              <a:t>           (28)   Annual Industry Cost per Chip Sold by Share since 2001 Roughly Reflects Total Cost Trends</a:t>
            </a:r>
          </a:p>
          <a:p>
            <a:pPr defTabSz="744538">
              <a:lnSpc>
                <a:spcPct val="110000"/>
              </a:lnSpc>
              <a:tabLst>
                <a:tab pos="971550" algn="l"/>
              </a:tabLst>
            </a:pPr>
            <a:r>
              <a:rPr lang="en-US" sz="1000" b="0" dirty="0">
                <a:solidFill>
                  <a:schemeClr val="tx1"/>
                </a:solidFill>
              </a:rPr>
              <a:t>           (29)   Manufacturing Cost of Goods Sold (Less Depreciation and Amortization) as a Percent of Sales Revenues has Followed Predictable Cyclical Patterns</a:t>
            </a:r>
          </a:p>
          <a:p>
            <a:pPr defTabSz="744538">
              <a:lnSpc>
                <a:spcPct val="110000"/>
              </a:lnSpc>
              <a:tabLst>
                <a:tab pos="971550" algn="l"/>
              </a:tabLst>
            </a:pPr>
            <a:r>
              <a:rPr lang="en-US" sz="1000" b="0" dirty="0">
                <a:solidFill>
                  <a:schemeClr val="tx1"/>
                </a:solidFill>
              </a:rPr>
              <a:t>           (30)   Manufacturing Cost of Goods Sold (Less Depreciation and Amortization) as a Percent of Sales Revenues Differ for Fabless Firms vs. IDMs</a:t>
            </a:r>
          </a:p>
          <a:p>
            <a:pPr defTabSz="744538">
              <a:lnSpc>
                <a:spcPct val="110000"/>
              </a:lnSpc>
              <a:tabLst>
                <a:tab pos="971550" algn="l"/>
              </a:tabLst>
            </a:pPr>
            <a:r>
              <a:rPr lang="en-US" sz="1000" b="0" dirty="0">
                <a:solidFill>
                  <a:schemeClr val="tx1"/>
                </a:solidFill>
              </a:rPr>
              <a:t>           (31)   Depreciation and Amortization Expenses as a Percent of Sales Revenues have Ranged from 9 to 19 percent since 2001 </a:t>
            </a:r>
          </a:p>
          <a:p>
            <a:pPr defTabSz="744538">
              <a:lnSpc>
                <a:spcPct val="110000"/>
              </a:lnSpc>
              <a:tabLst>
                <a:tab pos="971550" algn="l"/>
              </a:tabLst>
            </a:pPr>
            <a:r>
              <a:rPr lang="en-US" sz="1000" b="0" dirty="0">
                <a:solidFill>
                  <a:schemeClr val="tx1"/>
                </a:solidFill>
              </a:rPr>
              <a:t>           (32)   Depreciation and Amortization Expenses as a Percent of Sales Revenues Differ for Fabless Firms vs. IDMs 	</a:t>
            </a:r>
          </a:p>
          <a:p>
            <a:pPr defTabSz="744538">
              <a:lnSpc>
                <a:spcPct val="110000"/>
              </a:lnSpc>
              <a:tabLst>
                <a:tab pos="971550" algn="l"/>
              </a:tabLst>
            </a:pPr>
            <a:r>
              <a:rPr lang="en-US" sz="1000" b="0" dirty="0">
                <a:solidFill>
                  <a:schemeClr val="tx1"/>
                </a:solidFill>
              </a:rPr>
              <a:t>           (33)   SG&amp;A Costs as a Percent of Sales Revenues have Ranged from 8 to 17 Percent since 2001</a:t>
            </a:r>
          </a:p>
          <a:p>
            <a:pPr defTabSz="744538">
              <a:lnSpc>
                <a:spcPct val="110000"/>
              </a:lnSpc>
              <a:tabLst>
                <a:tab pos="971550" algn="l"/>
              </a:tabLst>
            </a:pPr>
            <a:r>
              <a:rPr lang="en-US" sz="1000" b="0" dirty="0">
                <a:solidFill>
                  <a:schemeClr val="tx1"/>
                </a:solidFill>
              </a:rPr>
              <a:t>           (34)   Annual R&amp;D Expenditures as a Percent of Sales Revenues have Generally Exceeded 10 Percent Over the Past 20 Years, an Unprecedented Rate </a:t>
            </a:r>
          </a:p>
          <a:p>
            <a:pPr defTabSz="744538">
              <a:lnSpc>
                <a:spcPct val="110000"/>
              </a:lnSpc>
              <a:tabLst>
                <a:tab pos="971550" algn="l"/>
              </a:tabLst>
            </a:pPr>
            <a:r>
              <a:rPr lang="en-US" sz="1000" b="0" dirty="0">
                <a:solidFill>
                  <a:schemeClr val="tx1"/>
                </a:solidFill>
              </a:rPr>
              <a:t>                    Among U.S. Industries in the United States</a:t>
            </a:r>
          </a:p>
          <a:p>
            <a:pPr defTabSz="744538">
              <a:lnSpc>
                <a:spcPct val="110000"/>
              </a:lnSpc>
              <a:tabLst>
                <a:tab pos="971550" algn="l"/>
              </a:tabLst>
            </a:pPr>
            <a:endParaRPr lang="en-US" sz="900" b="0" dirty="0">
              <a:solidFill>
                <a:schemeClr val="tx1"/>
              </a:solidFill>
            </a:endParaRPr>
          </a:p>
          <a:p>
            <a:pPr defTabSz="744538">
              <a:lnSpc>
                <a:spcPct val="110000"/>
              </a:lnSpc>
              <a:tabLst>
                <a:tab pos="971550" algn="l"/>
              </a:tabLst>
            </a:pPr>
            <a:r>
              <a:rPr lang="en-US" sz="1100" dirty="0">
                <a:solidFill>
                  <a:schemeClr val="tx1"/>
                </a:solidFill>
              </a:rPr>
              <a:t>(35)   SECTION 5: CAPITAL AND R&amp;D INVESTMENT</a:t>
            </a:r>
          </a:p>
          <a:p>
            <a:pPr defTabSz="744538">
              <a:lnSpc>
                <a:spcPct val="110000"/>
              </a:lnSpc>
              <a:tabLst>
                <a:tab pos="971550" algn="l"/>
              </a:tabLst>
            </a:pPr>
            <a:r>
              <a:rPr lang="en-US" sz="1000" dirty="0">
                <a:solidFill>
                  <a:schemeClr val="tx1"/>
                </a:solidFill>
              </a:rPr>
              <a:t>           </a:t>
            </a:r>
            <a:r>
              <a:rPr lang="en-US" sz="1000" b="0" dirty="0">
                <a:solidFill>
                  <a:schemeClr val="tx1"/>
                </a:solidFill>
              </a:rPr>
              <a:t>(36)   Capital and R&amp;D Investment are Critical to Maintaining a Competitive Semiconductor Industry</a:t>
            </a:r>
          </a:p>
          <a:p>
            <a:pPr defTabSz="744538">
              <a:lnSpc>
                <a:spcPct val="110000"/>
              </a:lnSpc>
              <a:tabLst>
                <a:tab pos="971550" algn="l"/>
              </a:tabLst>
            </a:pPr>
            <a:r>
              <a:rPr lang="en-US" sz="1000" b="0" dirty="0">
                <a:solidFill>
                  <a:schemeClr val="tx1"/>
                </a:solidFill>
              </a:rPr>
              <a:t>           (37)   The U.S. Semiconductor Industry R&amp;D Spending Rate is Among the Highest of any U.S. Industry </a:t>
            </a:r>
          </a:p>
          <a:p>
            <a:pPr defTabSz="744538">
              <a:lnSpc>
                <a:spcPct val="110000"/>
              </a:lnSpc>
              <a:tabLst>
                <a:tab pos="971550" algn="l"/>
              </a:tabLst>
            </a:pPr>
            <a:r>
              <a:rPr lang="en-US" sz="1000" b="0" dirty="0">
                <a:solidFill>
                  <a:schemeClr val="tx1"/>
                </a:solidFill>
              </a:rPr>
              <a:t>           (38)   Asset Turnover Rates Differ for Fabless Firms vs. IDMs</a:t>
            </a:r>
          </a:p>
          <a:p>
            <a:pPr defTabSz="744538">
              <a:lnSpc>
                <a:spcPct val="110000"/>
              </a:lnSpc>
              <a:tabLst>
                <a:tab pos="971550" algn="l"/>
              </a:tabLst>
            </a:pPr>
            <a:r>
              <a:rPr lang="en-US" sz="1000" b="0" dirty="0">
                <a:solidFill>
                  <a:schemeClr val="tx1"/>
                </a:solidFill>
              </a:rPr>
              <a:t>           (39)   Total Annual Levels of Investment in Capital and R&amp;D are High for the Industry</a:t>
            </a:r>
          </a:p>
          <a:p>
            <a:pPr defTabSz="744538">
              <a:lnSpc>
                <a:spcPct val="110000"/>
              </a:lnSpc>
              <a:tabLst>
                <a:tab pos="971550" algn="l"/>
              </a:tabLst>
            </a:pPr>
            <a:r>
              <a:rPr lang="en-US" sz="1000" b="0" dirty="0">
                <a:solidFill>
                  <a:schemeClr val="tx1"/>
                </a:solidFill>
              </a:rPr>
              <a:t>           (40)   The Total Rate of Investment in Capital and R&amp;D Tends to Remain High During Market Upturns and Downturns</a:t>
            </a:r>
          </a:p>
          <a:p>
            <a:pPr defTabSz="744538">
              <a:lnSpc>
                <a:spcPct val="110000"/>
              </a:lnSpc>
              <a:tabLst>
                <a:tab pos="971550" algn="l"/>
              </a:tabLst>
            </a:pPr>
            <a:r>
              <a:rPr lang="en-US" sz="1000" b="0" dirty="0">
                <a:solidFill>
                  <a:schemeClr val="tx1"/>
                </a:solidFill>
              </a:rPr>
              <a:t>           (41)   Investment in Capital Expenditures and R&amp;D per Employee is Very High – It has Increased at a Rate of about 5 Percent per Year Over the Past 20 Years</a:t>
            </a:r>
          </a:p>
          <a:p>
            <a:pPr defTabSz="744538">
              <a:lnSpc>
                <a:spcPct val="110000"/>
              </a:lnSpc>
              <a:tabLst>
                <a:tab pos="971550" algn="l"/>
              </a:tabLst>
            </a:pPr>
            <a:endParaRPr lang="en-US" sz="900" b="0" dirty="0">
              <a:solidFill>
                <a:schemeClr val="tx1"/>
              </a:solidFill>
            </a:endParaRPr>
          </a:p>
          <a:p>
            <a:endParaRPr lang="en-US" sz="800" b="0" dirty="0">
              <a:solidFill>
                <a:schemeClr val="tx1"/>
              </a:solidFill>
            </a:endParaRPr>
          </a:p>
          <a:p>
            <a:endParaRPr lang="en-US" sz="800" b="0" dirty="0">
              <a:solidFill>
                <a:schemeClr val="tx1"/>
              </a:solidFill>
            </a:endParaRPr>
          </a:p>
        </p:txBody>
      </p:sp>
      <p:sp>
        <p:nvSpPr>
          <p:cNvPr id="6" name="Rectangle 5">
            <a:extLst>
              <a:ext uri="{FF2B5EF4-FFF2-40B4-BE49-F238E27FC236}">
                <a16:creationId xmlns:a16="http://schemas.microsoft.com/office/drawing/2014/main" id="{2E2D56E9-08C1-F940-9BD1-2D2B26879C5F}"/>
              </a:ext>
            </a:extLst>
          </p:cNvPr>
          <p:cNvSpPr/>
          <p:nvPr/>
        </p:nvSpPr>
        <p:spPr>
          <a:xfrm>
            <a:off x="10984863" y="6291590"/>
            <a:ext cx="1165704" cy="261610"/>
          </a:xfrm>
          <a:prstGeom prst="rect">
            <a:avLst/>
          </a:prstGeom>
        </p:spPr>
        <p:txBody>
          <a:bodyPr wrap="none">
            <a:spAutoFit/>
          </a:bodyPr>
          <a:lstStyle/>
          <a:p>
            <a:r>
              <a:rPr lang="en-US" sz="1100" dirty="0">
                <a:solidFill>
                  <a:schemeClr val="tx1">
                    <a:lumMod val="75000"/>
                    <a:lumOff val="25000"/>
                  </a:schemeClr>
                </a:solidFill>
                <a:latin typeface="Arial" panose="020B0604020202020204" pitchFamily="34" charset="0"/>
                <a:cs typeface="Arial" panose="020B0604020202020204" pitchFamily="34" charset="0"/>
              </a:rPr>
              <a:t>PREFACE - iv -</a:t>
            </a:r>
          </a:p>
        </p:txBody>
      </p:sp>
      <p:sp>
        <p:nvSpPr>
          <p:cNvPr id="7" name="Title 3">
            <a:extLst>
              <a:ext uri="{FF2B5EF4-FFF2-40B4-BE49-F238E27FC236}">
                <a16:creationId xmlns:a16="http://schemas.microsoft.com/office/drawing/2014/main" id="{DC7A7F9E-C7F7-45A9-90ED-34258A931E29}"/>
              </a:ext>
            </a:extLst>
          </p:cNvPr>
          <p:cNvSpPr txBox="1">
            <a:spLocks/>
          </p:cNvSpPr>
          <p:nvPr/>
        </p:nvSpPr>
        <p:spPr>
          <a:xfrm>
            <a:off x="381000" y="254168"/>
            <a:ext cx="11125200" cy="699723"/>
          </a:xfrm>
          <a:prstGeom prst="rect">
            <a:avLst/>
          </a:prstGeom>
        </p:spPr>
        <p:txBody>
          <a:bodyPr>
            <a:normAutofit fontScale="82500" lnSpcReduction="10000"/>
          </a:bodyPr>
          <a:lstStyle>
            <a:lvl1pPr algn="l" defTabSz="457178" rtl="0" eaLnBrk="1" latinLnBrk="0" hangingPunct="1">
              <a:spcBef>
                <a:spcPct val="0"/>
              </a:spcBef>
              <a:buNone/>
              <a:defRPr sz="3900" b="0" i="0" kern="1200">
                <a:solidFill>
                  <a:srgbClr val="054AD9"/>
                </a:solidFill>
                <a:latin typeface="+mj-lt"/>
                <a:ea typeface="+mj-ea"/>
                <a:cs typeface="+mj-cs"/>
              </a:defRPr>
            </a:lvl1pPr>
          </a:lstStyle>
          <a:p>
            <a:r>
              <a:rPr lang="en-US" sz="3100" dirty="0"/>
              <a:t>SEMICONDUCTOR INDUSTRY ASSOCIATION ANNUAL DATABOOK </a:t>
            </a:r>
            <a:r>
              <a:rPr lang="en-US" dirty="0"/>
              <a:t>	</a:t>
            </a:r>
          </a:p>
        </p:txBody>
      </p:sp>
      <p:sp>
        <p:nvSpPr>
          <p:cNvPr id="9" name="TextBox 8">
            <a:extLst>
              <a:ext uri="{FF2B5EF4-FFF2-40B4-BE49-F238E27FC236}">
                <a16:creationId xmlns:a16="http://schemas.microsoft.com/office/drawing/2014/main" id="{318C4077-EB46-4394-B08D-146A4508CEE9}"/>
              </a:ext>
            </a:extLst>
          </p:cNvPr>
          <p:cNvSpPr txBox="1"/>
          <p:nvPr/>
        </p:nvSpPr>
        <p:spPr>
          <a:xfrm>
            <a:off x="2133600" y="6257078"/>
            <a:ext cx="5867400" cy="338554"/>
          </a:xfrm>
          <a:prstGeom prst="rect">
            <a:avLst/>
          </a:prstGeom>
          <a:solidFill>
            <a:schemeClr val="bg1"/>
          </a:solidFill>
        </p:spPr>
        <p:txBody>
          <a:bodyPr wrap="square" rtlCol="0">
            <a:spAutoFit/>
          </a:bodyPr>
          <a:lstStyle/>
          <a:p>
            <a:r>
              <a:rPr lang="en-US" sz="800" i="1" dirty="0">
                <a:solidFill>
                  <a:srgbClr val="4C91C3"/>
                </a:solidFill>
                <a:latin typeface="Arial" panose="020B0604020202020204" pitchFamily="34" charset="0"/>
                <a:cs typeface="Arial" panose="020B0604020202020204" pitchFamily="34" charset="0"/>
              </a:rPr>
              <a:t>(C) 2021 Semiconductor Industry Association All Rights Reserved. </a:t>
            </a:r>
          </a:p>
          <a:p>
            <a:r>
              <a:rPr lang="en-US" sz="800" i="1" dirty="0">
                <a:solidFill>
                  <a:srgbClr val="4C91C3"/>
                </a:solidFill>
                <a:latin typeface="Arial" panose="020B0604020202020204" pitchFamily="34" charset="0"/>
                <a:cs typeface="Arial" panose="020B0604020202020204" pitchFamily="34" charset="0"/>
              </a:rPr>
              <a:t>Reproduction in any form (including copying machines) in whole or part, without written permission is prohibited by law. </a:t>
            </a:r>
          </a:p>
        </p:txBody>
      </p:sp>
    </p:spTree>
    <p:extLst>
      <p:ext uri="{BB962C8B-B14F-4D97-AF65-F5344CB8AC3E}">
        <p14:creationId xmlns:p14="http://schemas.microsoft.com/office/powerpoint/2010/main" val="1832919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ED083540-1324-4016-91B7-1934BDD177CD}"/>
              </a:ext>
            </a:extLst>
          </p:cNvPr>
          <p:cNvSpPr txBox="1">
            <a:spLocks/>
          </p:cNvSpPr>
          <p:nvPr/>
        </p:nvSpPr>
        <p:spPr>
          <a:xfrm>
            <a:off x="476276" y="685800"/>
            <a:ext cx="10569180" cy="761999"/>
          </a:xfrm>
          <a:prstGeom prst="rect">
            <a:avLst/>
          </a:prstGeom>
        </p:spPr>
        <p:txBody>
          <a:bodyPr>
            <a:normAutofit/>
          </a:bodyPr>
          <a:lstStyle>
            <a:lvl1pPr marL="342884" indent="-342884" algn="l" defTabSz="457178" rtl="0" eaLnBrk="1" latinLnBrk="0" hangingPunct="1">
              <a:spcBef>
                <a:spcPct val="20000"/>
              </a:spcBef>
              <a:buFont typeface="Arial"/>
              <a:buChar char="•"/>
              <a:defRPr sz="3000" kern="1200">
                <a:solidFill>
                  <a:srgbClr val="000000"/>
                </a:solidFill>
                <a:latin typeface="+mn-lt"/>
                <a:ea typeface="+mn-ea"/>
                <a:cs typeface="+mn-cs"/>
              </a:defRPr>
            </a:lvl1pPr>
            <a:lvl2pPr marL="742913" indent="-285736" algn="l" defTabSz="457178" rtl="0" eaLnBrk="1" latinLnBrk="0" hangingPunct="1">
              <a:spcBef>
                <a:spcPct val="20000"/>
              </a:spcBef>
              <a:buFont typeface="Arial"/>
              <a:buChar char="–"/>
              <a:defRPr sz="2500" kern="1200">
                <a:solidFill>
                  <a:srgbClr val="000000"/>
                </a:solidFill>
                <a:latin typeface="+mn-lt"/>
                <a:ea typeface="+mn-ea"/>
                <a:cs typeface="+mn-cs"/>
              </a:defRPr>
            </a:lvl2pPr>
            <a:lvl3pPr marL="1142944" indent="-228588" algn="l" defTabSz="457178" rtl="0" eaLnBrk="1" latinLnBrk="0" hangingPunct="1">
              <a:spcBef>
                <a:spcPct val="20000"/>
              </a:spcBef>
              <a:buFont typeface="Arial"/>
              <a:buChar char="•"/>
              <a:defRPr sz="2000" kern="1200">
                <a:solidFill>
                  <a:srgbClr val="000000"/>
                </a:solidFill>
                <a:latin typeface="+mn-lt"/>
                <a:ea typeface="+mn-ea"/>
                <a:cs typeface="+mn-cs"/>
              </a:defRPr>
            </a:lvl3pPr>
            <a:lvl4pPr marL="1600120" indent="-228588" algn="l" defTabSz="457178" rtl="0" eaLnBrk="1" latinLnBrk="0" hangingPunct="1">
              <a:spcBef>
                <a:spcPct val="20000"/>
              </a:spcBef>
              <a:buFont typeface="Arial"/>
              <a:buChar char="–"/>
              <a:defRPr sz="2000" kern="1200">
                <a:solidFill>
                  <a:srgbClr val="000000"/>
                </a:solidFill>
                <a:latin typeface="+mn-lt"/>
                <a:ea typeface="+mn-ea"/>
                <a:cs typeface="+mn-cs"/>
              </a:defRPr>
            </a:lvl4pPr>
            <a:lvl5pPr marL="2057297" indent="-228588" algn="l" defTabSz="457178" rtl="0" eaLnBrk="1" latinLnBrk="0" hangingPunct="1">
              <a:spcBef>
                <a:spcPct val="20000"/>
              </a:spcBef>
              <a:buFont typeface="Arial"/>
              <a:buChar char="»"/>
              <a:defRPr sz="2000" kern="1200">
                <a:solidFill>
                  <a:srgbClr val="000000"/>
                </a:solidFill>
                <a:latin typeface="+mn-lt"/>
                <a:ea typeface="+mn-ea"/>
                <a:cs typeface="+mn-cs"/>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dirty="0">
                <a:solidFill>
                  <a:schemeClr val="accent6">
                    <a:lumMod val="75000"/>
                  </a:schemeClr>
                </a:solidFill>
              </a:rPr>
              <a:t>List of Figures</a:t>
            </a:r>
          </a:p>
          <a:p>
            <a:pPr marL="0" indent="0" algn="ctr">
              <a:buNone/>
            </a:pPr>
            <a:r>
              <a:rPr lang="en-US" sz="1600" dirty="0">
                <a:solidFill>
                  <a:schemeClr val="accent6">
                    <a:lumMod val="75000"/>
                  </a:schemeClr>
                </a:solidFill>
              </a:rPr>
              <a:t>(Page Numbers in Parentheses) </a:t>
            </a:r>
          </a:p>
        </p:txBody>
      </p:sp>
      <p:sp>
        <p:nvSpPr>
          <p:cNvPr id="6" name="Rectangle 5">
            <a:extLst>
              <a:ext uri="{FF2B5EF4-FFF2-40B4-BE49-F238E27FC236}">
                <a16:creationId xmlns:a16="http://schemas.microsoft.com/office/drawing/2014/main" id="{2E2D56E9-08C1-F940-9BD1-2D2B26879C5F}"/>
              </a:ext>
            </a:extLst>
          </p:cNvPr>
          <p:cNvSpPr/>
          <p:nvPr/>
        </p:nvSpPr>
        <p:spPr>
          <a:xfrm>
            <a:off x="10984863" y="6291590"/>
            <a:ext cx="1133644" cy="261610"/>
          </a:xfrm>
          <a:prstGeom prst="rect">
            <a:avLst/>
          </a:prstGeom>
        </p:spPr>
        <p:txBody>
          <a:bodyPr wrap="none">
            <a:spAutoFit/>
          </a:bodyPr>
          <a:lstStyle/>
          <a:p>
            <a:r>
              <a:rPr lang="en-US" sz="1100" dirty="0">
                <a:solidFill>
                  <a:schemeClr val="tx1">
                    <a:lumMod val="75000"/>
                    <a:lumOff val="25000"/>
                  </a:schemeClr>
                </a:solidFill>
                <a:latin typeface="Arial" panose="020B0604020202020204" pitchFamily="34" charset="0"/>
                <a:cs typeface="Arial" panose="020B0604020202020204" pitchFamily="34" charset="0"/>
              </a:rPr>
              <a:t>PREFACE - v -</a:t>
            </a:r>
          </a:p>
        </p:txBody>
      </p:sp>
      <p:sp>
        <p:nvSpPr>
          <p:cNvPr id="7" name="Title 3">
            <a:extLst>
              <a:ext uri="{FF2B5EF4-FFF2-40B4-BE49-F238E27FC236}">
                <a16:creationId xmlns:a16="http://schemas.microsoft.com/office/drawing/2014/main" id="{DC7A7F9E-C7F7-45A9-90ED-34258A931E29}"/>
              </a:ext>
            </a:extLst>
          </p:cNvPr>
          <p:cNvSpPr txBox="1">
            <a:spLocks/>
          </p:cNvSpPr>
          <p:nvPr/>
        </p:nvSpPr>
        <p:spPr>
          <a:xfrm>
            <a:off x="381000" y="254168"/>
            <a:ext cx="11125200" cy="699723"/>
          </a:xfrm>
          <a:prstGeom prst="rect">
            <a:avLst/>
          </a:prstGeom>
        </p:spPr>
        <p:txBody>
          <a:bodyPr>
            <a:normAutofit fontScale="82500" lnSpcReduction="10000"/>
          </a:bodyPr>
          <a:lstStyle>
            <a:lvl1pPr algn="l" defTabSz="457178" rtl="0" eaLnBrk="1" latinLnBrk="0" hangingPunct="1">
              <a:spcBef>
                <a:spcPct val="0"/>
              </a:spcBef>
              <a:buNone/>
              <a:defRPr sz="3900" b="0" i="0" kern="1200">
                <a:solidFill>
                  <a:srgbClr val="054AD9"/>
                </a:solidFill>
                <a:latin typeface="+mj-lt"/>
                <a:ea typeface="+mj-ea"/>
                <a:cs typeface="+mj-cs"/>
              </a:defRPr>
            </a:lvl1pPr>
          </a:lstStyle>
          <a:p>
            <a:r>
              <a:rPr lang="en-US" sz="3100" dirty="0"/>
              <a:t>SEMICONDUCTOR INDUSTRY ASSOCIATION ANNUAL DATABOOK </a:t>
            </a:r>
            <a:r>
              <a:rPr lang="en-US" dirty="0"/>
              <a:t>	</a:t>
            </a:r>
          </a:p>
        </p:txBody>
      </p:sp>
      <p:sp>
        <p:nvSpPr>
          <p:cNvPr id="4" name="Content Placeholder 4">
            <a:extLst>
              <a:ext uri="{FF2B5EF4-FFF2-40B4-BE49-F238E27FC236}">
                <a16:creationId xmlns:a16="http://schemas.microsoft.com/office/drawing/2014/main" id="{DC071AB6-0503-4E6F-B56A-96C721707197}"/>
              </a:ext>
            </a:extLst>
          </p:cNvPr>
          <p:cNvSpPr txBox="1">
            <a:spLocks/>
          </p:cNvSpPr>
          <p:nvPr/>
        </p:nvSpPr>
        <p:spPr>
          <a:xfrm>
            <a:off x="459907" y="1337839"/>
            <a:ext cx="11658600" cy="5029200"/>
          </a:xfrm>
          <a:prstGeom prst="rect">
            <a:avLst/>
          </a:prstGeom>
        </p:spPr>
        <p:txBody>
          <a:bodyPr vert="horz" lIns="91440" tIns="45720" rIns="91440" bIns="45720" numCol="1" spcCol="457200" rtlCol="0">
            <a:normAutofit fontScale="92500" lnSpcReduction="10000"/>
          </a:bodyPr>
          <a:lstStyle>
            <a:lvl1pPr marL="0" indent="0" algn="l" defTabSz="457200" rtl="0" eaLnBrk="1" latinLnBrk="0" hangingPunct="1">
              <a:spcBef>
                <a:spcPct val="20000"/>
              </a:spcBef>
              <a:buClr>
                <a:srgbClr val="D88927"/>
              </a:buClr>
              <a:buFont typeface="Arial"/>
              <a:buNone/>
              <a:defRPr sz="2800" b="1" kern="1200">
                <a:solidFill>
                  <a:srgbClr val="0AACD8"/>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D88927"/>
              </a:buClr>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D88927"/>
              </a:buClr>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D88927"/>
              </a:buClr>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D88927"/>
              </a:buClr>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744538">
              <a:lnSpc>
                <a:spcPct val="110000"/>
              </a:lnSpc>
              <a:tabLst>
                <a:tab pos="971550" algn="l"/>
              </a:tabLst>
            </a:pPr>
            <a:r>
              <a:rPr lang="en-US" sz="1100" b="0" dirty="0">
                <a:solidFill>
                  <a:schemeClr val="tx1"/>
                </a:solidFill>
              </a:rPr>
              <a:t>           (42)   U.S. Semiconductor Industry Capital Expenditures Reached Record High in 2021</a:t>
            </a:r>
          </a:p>
          <a:p>
            <a:pPr defTabSz="744538">
              <a:lnSpc>
                <a:spcPct val="110000"/>
              </a:lnSpc>
              <a:tabLst>
                <a:tab pos="971550" algn="l"/>
              </a:tabLst>
            </a:pPr>
            <a:r>
              <a:rPr lang="en-US" sz="1100" b="0" dirty="0">
                <a:solidFill>
                  <a:schemeClr val="tx1"/>
                </a:solidFill>
              </a:rPr>
              <a:t>           (43)   Capital Expenditures as a Percent of Sales Revenues have Historically been Very High</a:t>
            </a:r>
          </a:p>
          <a:p>
            <a:pPr defTabSz="744538">
              <a:lnSpc>
                <a:spcPct val="110000"/>
              </a:lnSpc>
              <a:tabLst>
                <a:tab pos="971550" algn="l"/>
              </a:tabLst>
            </a:pPr>
            <a:r>
              <a:rPr lang="en-US" sz="1100" b="0" dirty="0">
                <a:solidFill>
                  <a:schemeClr val="tx1"/>
                </a:solidFill>
              </a:rPr>
              <a:t>           (44)   Semiconductor Industry R&amp;D Expenditures Trends are Highly Countercyclical</a:t>
            </a:r>
          </a:p>
          <a:p>
            <a:pPr defTabSz="744538">
              <a:lnSpc>
                <a:spcPct val="110000"/>
              </a:lnSpc>
              <a:tabLst>
                <a:tab pos="971550" algn="l"/>
              </a:tabLst>
            </a:pPr>
            <a:r>
              <a:rPr lang="en-US" sz="1100" b="0" dirty="0">
                <a:solidFill>
                  <a:schemeClr val="tx1"/>
                </a:solidFill>
              </a:rPr>
              <a:t>           (45)   The U.S. Semiconductor Industry is a Leader in R&amp;D Spending as a Percent of Sales Among U.S. Industries</a:t>
            </a:r>
          </a:p>
          <a:p>
            <a:pPr defTabSz="744538">
              <a:lnSpc>
                <a:spcPct val="110000"/>
              </a:lnSpc>
              <a:tabLst>
                <a:tab pos="971550" algn="l"/>
              </a:tabLst>
            </a:pPr>
            <a:r>
              <a:rPr lang="en-US" sz="1100" b="0" dirty="0">
                <a:solidFill>
                  <a:schemeClr val="tx1"/>
                </a:solidFill>
              </a:rPr>
              <a:t>           (46)   The U.S. Semiconductor Industry Spends More on R&amp;D as a Percent of Sales than any Other Country’s Semiconductor Industry</a:t>
            </a:r>
          </a:p>
          <a:p>
            <a:pPr defTabSz="744538">
              <a:lnSpc>
                <a:spcPct val="110000"/>
              </a:lnSpc>
              <a:tabLst>
                <a:tab pos="971550" algn="l"/>
              </a:tabLst>
            </a:pPr>
            <a:r>
              <a:rPr lang="en-US" sz="1100" b="0" dirty="0">
                <a:solidFill>
                  <a:schemeClr val="tx1"/>
                </a:solidFill>
              </a:rPr>
              <a:t>           (47)   Net Fixed Assets in the Industry have Risen Faster than Revenues</a:t>
            </a:r>
          </a:p>
          <a:p>
            <a:pPr defTabSz="744538">
              <a:lnSpc>
                <a:spcPct val="110000"/>
              </a:lnSpc>
              <a:tabLst>
                <a:tab pos="971550" algn="l"/>
              </a:tabLst>
            </a:pPr>
            <a:r>
              <a:rPr lang="en-US" sz="1100" b="0" dirty="0">
                <a:solidFill>
                  <a:schemeClr val="tx1"/>
                </a:solidFill>
              </a:rPr>
              <a:t>           (48)   Each Semiconductor Industry Employee is Supported by Over $305,000 in Net Fixed Assets</a:t>
            </a:r>
          </a:p>
          <a:p>
            <a:pPr defTabSz="744538">
              <a:lnSpc>
                <a:spcPct val="110000"/>
              </a:lnSpc>
              <a:tabLst>
                <a:tab pos="971550" algn="l"/>
              </a:tabLst>
            </a:pPr>
            <a:endParaRPr lang="en-US" sz="1100" b="0" dirty="0">
              <a:solidFill>
                <a:schemeClr val="tx1"/>
              </a:solidFill>
            </a:endParaRPr>
          </a:p>
          <a:p>
            <a:pPr defTabSz="744538">
              <a:lnSpc>
                <a:spcPct val="110000"/>
              </a:lnSpc>
              <a:tabLst>
                <a:tab pos="971550" algn="l"/>
              </a:tabLst>
            </a:pPr>
            <a:r>
              <a:rPr lang="en-US" sz="1200" dirty="0">
                <a:solidFill>
                  <a:schemeClr val="tx1"/>
                </a:solidFill>
              </a:rPr>
              <a:t>(49)   SECTION 6: JOBS</a:t>
            </a:r>
          </a:p>
          <a:p>
            <a:pPr defTabSz="744538">
              <a:lnSpc>
                <a:spcPct val="110000"/>
              </a:lnSpc>
              <a:tabLst>
                <a:tab pos="971550" algn="l"/>
              </a:tabLst>
            </a:pPr>
            <a:r>
              <a:rPr lang="en-US" sz="1200" dirty="0">
                <a:solidFill>
                  <a:schemeClr val="tx1"/>
                </a:solidFill>
              </a:rPr>
              <a:t>          </a:t>
            </a:r>
            <a:r>
              <a:rPr lang="en-US" sz="1100" b="0" dirty="0">
                <a:solidFill>
                  <a:schemeClr val="tx1"/>
                </a:solidFill>
              </a:rPr>
              <a:t>(50)   Employment by U.S.-Based Semiconductor Firms has Grown over the Long Term</a:t>
            </a:r>
          </a:p>
          <a:p>
            <a:pPr defTabSz="744538">
              <a:lnSpc>
                <a:spcPct val="110000"/>
              </a:lnSpc>
              <a:tabLst>
                <a:tab pos="971550" algn="l"/>
              </a:tabLst>
            </a:pPr>
            <a:r>
              <a:rPr lang="en-US" sz="1100" b="0" dirty="0">
                <a:solidFill>
                  <a:schemeClr val="tx1"/>
                </a:solidFill>
              </a:rPr>
              <a:t>           (51)   U.S.-Based Semiconductor Industry Annual Employment Levels have been Cyclical</a:t>
            </a:r>
          </a:p>
          <a:p>
            <a:pPr defTabSz="744538">
              <a:lnSpc>
                <a:spcPct val="110000"/>
              </a:lnSpc>
              <a:tabLst>
                <a:tab pos="971550" algn="l"/>
              </a:tabLst>
            </a:pPr>
            <a:r>
              <a:rPr lang="en-US" sz="1100" b="0" dirty="0">
                <a:solidFill>
                  <a:schemeClr val="tx1"/>
                </a:solidFill>
              </a:rPr>
              <a:t>           (52)   The U.S. Semiconductor Industry Accounts for Over a Quarter of a Million Direct Jobs in the United States</a:t>
            </a:r>
          </a:p>
          <a:p>
            <a:pPr defTabSz="744538">
              <a:lnSpc>
                <a:spcPct val="110000"/>
              </a:lnSpc>
              <a:tabLst>
                <a:tab pos="971550" algn="l"/>
              </a:tabLst>
            </a:pPr>
            <a:r>
              <a:rPr lang="en-US" sz="1100" b="0" dirty="0">
                <a:solidFill>
                  <a:schemeClr val="tx1"/>
                </a:solidFill>
              </a:rPr>
              <a:t>           (53)   The U.S. Semiconductor Industry Accounts for Over 1.6 Million Additional Indirect and Induced Jobs in the United States</a:t>
            </a:r>
          </a:p>
          <a:p>
            <a:pPr defTabSz="744538">
              <a:lnSpc>
                <a:spcPct val="110000"/>
              </a:lnSpc>
              <a:tabLst>
                <a:tab pos="971550" algn="l"/>
              </a:tabLst>
            </a:pPr>
            <a:r>
              <a:rPr lang="en-US" sz="1100" b="0" dirty="0">
                <a:solidFill>
                  <a:schemeClr val="tx1"/>
                </a:solidFill>
              </a:rPr>
              <a:t>           (54)   The Average Annual Pay Rate for Employees in the U.S. Semiconductor Industry is Higher than Average Pay Rates for All Jobs and All Manufacturing Jobs in the United States  </a:t>
            </a:r>
          </a:p>
          <a:p>
            <a:pPr defTabSz="744538">
              <a:lnSpc>
                <a:spcPct val="110000"/>
              </a:lnSpc>
              <a:tabLst>
                <a:tab pos="971550" algn="l"/>
              </a:tabLst>
            </a:pPr>
            <a:r>
              <a:rPr lang="en-US" sz="1100" b="0" dirty="0">
                <a:solidFill>
                  <a:schemeClr val="tx1"/>
                </a:solidFill>
              </a:rPr>
              <a:t>           (55)   U.S. Semiconductor Industry Average Annual Pay Rates have Steadily Increased </a:t>
            </a:r>
          </a:p>
          <a:p>
            <a:pPr defTabSz="744538">
              <a:lnSpc>
                <a:spcPct val="110000"/>
              </a:lnSpc>
              <a:tabLst>
                <a:tab pos="971550" algn="l"/>
              </a:tabLst>
            </a:pPr>
            <a:r>
              <a:rPr lang="en-US" sz="1100" b="0" dirty="0">
                <a:solidFill>
                  <a:schemeClr val="tx1"/>
                </a:solidFill>
              </a:rPr>
              <a:t>           (56)   U.S. Semiconductor Industry Average Annual Pay Rates have been Consistently Higher than Rates for All U.S. Jobs and All U.S. Manufacturing Jobs </a:t>
            </a:r>
          </a:p>
          <a:p>
            <a:pPr defTabSz="744538">
              <a:lnSpc>
                <a:spcPct val="110000"/>
              </a:lnSpc>
              <a:tabLst>
                <a:tab pos="971550" algn="l"/>
              </a:tabLst>
            </a:pPr>
            <a:endParaRPr lang="en-US" sz="1100" b="0" dirty="0">
              <a:solidFill>
                <a:schemeClr val="tx1"/>
              </a:solidFill>
            </a:endParaRPr>
          </a:p>
          <a:p>
            <a:pPr defTabSz="744538">
              <a:lnSpc>
                <a:spcPct val="110000"/>
              </a:lnSpc>
              <a:spcAft>
                <a:spcPts val="100"/>
              </a:spcAft>
              <a:tabLst>
                <a:tab pos="971550" algn="l"/>
              </a:tabLst>
            </a:pPr>
            <a:r>
              <a:rPr lang="en-US" sz="1200" dirty="0">
                <a:solidFill>
                  <a:schemeClr val="tx1"/>
                </a:solidFill>
              </a:rPr>
              <a:t>(57)   SECTION 7: PRODUCTIVITY &amp; PROFITABILITY</a:t>
            </a:r>
          </a:p>
          <a:p>
            <a:pPr defTabSz="744538">
              <a:lnSpc>
                <a:spcPct val="110000"/>
              </a:lnSpc>
              <a:tabLst>
                <a:tab pos="971550" algn="l"/>
              </a:tabLst>
            </a:pPr>
            <a:r>
              <a:rPr lang="en-US" sz="1100" b="0" dirty="0">
                <a:solidFill>
                  <a:schemeClr val="tx1"/>
                </a:solidFill>
              </a:rPr>
              <a:t>           (58)   U.S. Semiconductor Firms have Experienced Rapid Improvements in Productivity over the Past 20 Years</a:t>
            </a:r>
          </a:p>
          <a:p>
            <a:pPr defTabSz="744538">
              <a:lnSpc>
                <a:spcPct val="110000"/>
              </a:lnSpc>
              <a:tabLst>
                <a:tab pos="971550" algn="l"/>
              </a:tabLst>
            </a:pPr>
            <a:r>
              <a:rPr lang="en-US" sz="1100" b="0" dirty="0">
                <a:solidFill>
                  <a:schemeClr val="tx1"/>
                </a:solidFill>
              </a:rPr>
              <a:t>           (59)   Since 2001, Annual Industry Costs per Semiconductor have Consistently Run below Annual Sales per Semiconductor</a:t>
            </a:r>
          </a:p>
          <a:p>
            <a:pPr defTabSz="744538">
              <a:lnSpc>
                <a:spcPct val="110000"/>
              </a:lnSpc>
              <a:tabLst>
                <a:tab pos="971550" algn="l"/>
              </a:tabLst>
            </a:pPr>
            <a:r>
              <a:rPr lang="en-US" sz="1100" b="0" dirty="0">
                <a:solidFill>
                  <a:schemeClr val="tx1"/>
                </a:solidFill>
              </a:rPr>
              <a:t>           (60)   Semiconductor Industry Financial Performance is Highly Cyclical </a:t>
            </a:r>
          </a:p>
          <a:p>
            <a:pPr defTabSz="744538">
              <a:lnSpc>
                <a:spcPct val="110000"/>
              </a:lnSpc>
              <a:tabLst>
                <a:tab pos="971550" algn="l"/>
              </a:tabLst>
            </a:pPr>
            <a:r>
              <a:rPr lang="en-US" sz="1100" b="0" dirty="0">
                <a:solidFill>
                  <a:schemeClr val="tx1"/>
                </a:solidFill>
              </a:rPr>
              <a:t>           (61)   Semiconductor Industry Labor Productivity has Doubled since 2001</a:t>
            </a:r>
          </a:p>
          <a:p>
            <a:pPr defTabSz="744538">
              <a:lnSpc>
                <a:spcPct val="110000"/>
              </a:lnSpc>
              <a:tabLst>
                <a:tab pos="971550" algn="l"/>
              </a:tabLst>
            </a:pPr>
            <a:r>
              <a:rPr lang="en-US" sz="1100" b="0" dirty="0">
                <a:solidFill>
                  <a:schemeClr val="tx1"/>
                </a:solidFill>
              </a:rPr>
              <a:t>           (62)   The U.S. Semiconductor Industry Maintains a High Gross Margin Indicating the High Value Added Created by U.S. Semiconductor Companies</a:t>
            </a:r>
          </a:p>
          <a:p>
            <a:pPr defTabSz="744538">
              <a:lnSpc>
                <a:spcPct val="110000"/>
              </a:lnSpc>
              <a:tabLst>
                <a:tab pos="971550" algn="l"/>
              </a:tabLst>
            </a:pPr>
            <a:r>
              <a:rPr lang="en-US" sz="1100" b="0" dirty="0">
                <a:solidFill>
                  <a:schemeClr val="tx1"/>
                </a:solidFill>
              </a:rPr>
              <a:t>           (63)   As Measured by Pre-tax Income as a Percent of Sales Revenues, the Semiconductor Industry has been Profitable in 18 of the Last 21 Years</a:t>
            </a:r>
          </a:p>
          <a:p>
            <a:pPr defTabSz="744538">
              <a:lnSpc>
                <a:spcPct val="110000"/>
              </a:lnSpc>
              <a:tabLst>
                <a:tab pos="971550" algn="l"/>
              </a:tabLst>
            </a:pPr>
            <a:r>
              <a:rPr lang="en-US" sz="1100" b="0" dirty="0">
                <a:solidFill>
                  <a:schemeClr val="tx1"/>
                </a:solidFill>
              </a:rPr>
              <a:t>           (64)   Net Profit in the U.S. Semiconductor Industry has Improved Consistently Due to M&amp;A and Rollout of More Advanced Products</a:t>
            </a:r>
            <a:endParaRPr lang="en-US" sz="1000" b="0" dirty="0">
              <a:solidFill>
                <a:schemeClr val="tx1"/>
              </a:solidFill>
            </a:endParaRPr>
          </a:p>
        </p:txBody>
      </p:sp>
      <p:sp>
        <p:nvSpPr>
          <p:cNvPr id="8" name="TextBox 7">
            <a:extLst>
              <a:ext uri="{FF2B5EF4-FFF2-40B4-BE49-F238E27FC236}">
                <a16:creationId xmlns:a16="http://schemas.microsoft.com/office/drawing/2014/main" id="{61526B11-87A4-C449-8567-58AB9057D2DB}"/>
              </a:ext>
            </a:extLst>
          </p:cNvPr>
          <p:cNvSpPr txBox="1"/>
          <p:nvPr/>
        </p:nvSpPr>
        <p:spPr>
          <a:xfrm>
            <a:off x="2133600" y="6257078"/>
            <a:ext cx="5867400" cy="338554"/>
          </a:xfrm>
          <a:prstGeom prst="rect">
            <a:avLst/>
          </a:prstGeom>
          <a:solidFill>
            <a:schemeClr val="bg1"/>
          </a:solidFill>
        </p:spPr>
        <p:txBody>
          <a:bodyPr wrap="square" rtlCol="0">
            <a:spAutoFit/>
          </a:bodyPr>
          <a:lstStyle/>
          <a:p>
            <a:r>
              <a:rPr lang="en-US" sz="800" i="1" dirty="0">
                <a:solidFill>
                  <a:srgbClr val="4C91C3"/>
                </a:solidFill>
                <a:latin typeface="Arial" panose="020B0604020202020204" pitchFamily="34" charset="0"/>
                <a:cs typeface="Arial" panose="020B0604020202020204" pitchFamily="34" charset="0"/>
              </a:rPr>
              <a:t>(C) 2021 Semiconductor Industry Association All Rights Reserved. </a:t>
            </a:r>
          </a:p>
          <a:p>
            <a:r>
              <a:rPr lang="en-US" sz="800" i="1" dirty="0">
                <a:solidFill>
                  <a:srgbClr val="4C91C3"/>
                </a:solidFill>
                <a:latin typeface="Arial" panose="020B0604020202020204" pitchFamily="34" charset="0"/>
                <a:cs typeface="Arial" panose="020B0604020202020204" pitchFamily="34" charset="0"/>
              </a:rPr>
              <a:t>Reproduction in any form (including copying machines) in whole or part, without written permission is prohibited by law. </a:t>
            </a:r>
          </a:p>
        </p:txBody>
      </p:sp>
    </p:spTree>
    <p:extLst>
      <p:ext uri="{BB962C8B-B14F-4D97-AF65-F5344CB8AC3E}">
        <p14:creationId xmlns:p14="http://schemas.microsoft.com/office/powerpoint/2010/main" val="1829046669"/>
      </p:ext>
    </p:extLst>
  </p:cSld>
  <p:clrMapOvr>
    <a:masterClrMapping/>
  </p:clrMapOvr>
</p:sld>
</file>

<file path=ppt/theme/theme1.xml><?xml version="1.0" encoding="utf-8"?>
<a:theme xmlns:a="http://schemas.openxmlformats.org/drawingml/2006/main" name="2_Office Theme">
  <a:themeElements>
    <a:clrScheme name="SIA Presentation Deck">
      <a:dk1>
        <a:srgbClr val="30678F"/>
      </a:dk1>
      <a:lt1>
        <a:sysClr val="window" lastClr="FFFFFF"/>
      </a:lt1>
      <a:dk2>
        <a:srgbClr val="1F497D"/>
      </a:dk2>
      <a:lt2>
        <a:srgbClr val="EEECE1"/>
      </a:lt2>
      <a:accent1>
        <a:srgbClr val="0085C9"/>
      </a:accent1>
      <a:accent2>
        <a:srgbClr val="E9C81C"/>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eptember BOD PPT.potx" id="{8B6E38EB-F1FC-46AC-903A-1D42B3BB2D22}" vid="{5B27BAC5-FE0A-46BC-BCE0-2E6D2B5CF2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271F79A3AE6D64E848627C125CA5181" ma:contentTypeVersion="12" ma:contentTypeDescription="Create a new document." ma:contentTypeScope="" ma:versionID="ea373c0594200074707e7f1a11caed18">
  <xsd:schema xmlns:xsd="http://www.w3.org/2001/XMLSchema" xmlns:xs="http://www.w3.org/2001/XMLSchema" xmlns:p="http://schemas.microsoft.com/office/2006/metadata/properties" xmlns:ns2="81598daf-0d4d-45c6-a7f9-aabd193b5282" xmlns:ns3="2356ea9b-4626-46e5-a55e-09b7a6a220f4" targetNamespace="http://schemas.microsoft.com/office/2006/metadata/properties" ma:root="true" ma:fieldsID="1cf8e0cef31c267429befdbc6493ba67" ns2:_="" ns3:_="">
    <xsd:import namespace="81598daf-0d4d-45c6-a7f9-aabd193b5282"/>
    <xsd:import namespace="2356ea9b-4626-46e5-a55e-09b7a6a220f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598daf-0d4d-45c6-a7f9-aabd193b52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56ea9b-4626-46e5-a55e-09b7a6a220f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3539F8-3C84-4079-9743-28F27669BDCD}">
  <ds:schemaRefs>
    <ds:schemaRef ds:uri="http://schemas.microsoft.com/sharepoint/v3/contenttype/forms"/>
  </ds:schemaRefs>
</ds:datastoreItem>
</file>

<file path=customXml/itemProps2.xml><?xml version="1.0" encoding="utf-8"?>
<ds:datastoreItem xmlns:ds="http://schemas.openxmlformats.org/officeDocument/2006/customXml" ds:itemID="{F876E769-5D22-4851-9C2A-DEAC0DCE8AF5}">
  <ds:schemaRefs>
    <ds:schemaRef ds:uri="http://schemas.microsoft.com/office/infopath/2007/PartnerControls"/>
    <ds:schemaRef ds:uri="http://purl.org/dc/dcmitype/"/>
    <ds:schemaRef ds:uri="2356ea9b-4626-46e5-a55e-09b7a6a220f4"/>
    <ds:schemaRef ds:uri="http://purl.org/dc/terms/"/>
    <ds:schemaRef ds:uri="http://schemas.microsoft.com/office/2006/documentManagement/types"/>
    <ds:schemaRef ds:uri="http://purl.org/dc/elements/1.1/"/>
    <ds:schemaRef ds:uri="http://schemas.microsoft.com/office/2006/metadata/properties"/>
    <ds:schemaRef ds:uri="http://www.w3.org/XML/1998/namespace"/>
    <ds:schemaRef ds:uri="http://schemas.openxmlformats.org/package/2006/metadata/core-properties"/>
    <ds:schemaRef ds:uri="81598daf-0d4d-45c6-a7f9-aabd193b5282"/>
  </ds:schemaRefs>
</ds:datastoreItem>
</file>

<file path=customXml/itemProps3.xml><?xml version="1.0" encoding="utf-8"?>
<ds:datastoreItem xmlns:ds="http://schemas.openxmlformats.org/officeDocument/2006/customXml" ds:itemID="{26C6B515-AADD-440D-9803-B89C1C1D44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598daf-0d4d-45c6-a7f9-aabd193b5282"/>
    <ds:schemaRef ds:uri="2356ea9b-4626-46e5-a55e-09b7a6a220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17558</TotalTime>
  <Words>2220</Words>
  <Application>Microsoft Office PowerPoint</Application>
  <PresentationFormat>Widescreen</PresentationFormat>
  <Paragraphs>122</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Futura Medium</vt:lpstr>
      <vt:lpstr>Interstate-Light</vt:lpstr>
      <vt:lpstr>Arial</vt:lpstr>
      <vt:lpstr>Calibri</vt:lpstr>
      <vt:lpstr>Courier New</vt:lpstr>
      <vt:lpstr>2_Office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Falan Yinug</dc:creator>
  <cp:lastModifiedBy>Zhi Su</cp:lastModifiedBy>
  <cp:revision>859</cp:revision>
  <cp:lastPrinted>2018-08-02T15:36:55Z</cp:lastPrinted>
  <dcterms:created xsi:type="dcterms:W3CDTF">2013-03-15T19:51:14Z</dcterms:created>
  <dcterms:modified xsi:type="dcterms:W3CDTF">2022-06-27T15:05:58Z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0x010100E271F79A3AE6D64E848627C125CA5181</vt:lpwstr>
  </property>
  <property fmtid="{D5CDD505-2E9C-101B-9397-08002B2CF9AE}" pid="3" name="Order">
    <vt:r8>843000</vt:r8>
  </property>
</Properties>
</file>